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73" r:id="rId2"/>
    <p:sldId id="274" r:id="rId3"/>
    <p:sldId id="257" r:id="rId4"/>
    <p:sldId id="258" r:id="rId5"/>
    <p:sldId id="276" r:id="rId6"/>
    <p:sldId id="259" r:id="rId7"/>
    <p:sldId id="260" r:id="rId8"/>
    <p:sldId id="261" r:id="rId9"/>
    <p:sldId id="262" r:id="rId10"/>
    <p:sldId id="269" r:id="rId11"/>
    <p:sldId id="271" r:id="rId12"/>
    <p:sldId id="270" r:id="rId13"/>
    <p:sldId id="272" r:id="rId14"/>
    <p:sldId id="275" r:id="rId15"/>
    <p:sldId id="263" r:id="rId16"/>
    <p:sldId id="277" r:id="rId17"/>
    <p:sldId id="264" r:id="rId18"/>
    <p:sldId id="278" r:id="rId19"/>
    <p:sldId id="279" r:id="rId20"/>
    <p:sldId id="25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8" r:id="rId33"/>
    <p:sldId id="267" r:id="rId34"/>
    <p:sldId id="265" r:id="rId35"/>
    <p:sldId id="266" r:id="rId36"/>
    <p:sldId id="291" r:id="rId37"/>
    <p:sldId id="292" r:id="rId38"/>
  </p:sldIdLst>
  <p:sldSz cx="14630400" cy="8229600"/>
  <p:notesSz cx="8229600" cy="14630400"/>
  <p:embeddedFontLst>
    <p:embeddedFont>
      <p:font typeface="Arial Black" panose="020B0A04020102020204" pitchFamily="34" charset="0"/>
      <p:bold r:id="rId40"/>
    </p:embeddedFont>
    <p:embeddedFont>
      <p:font typeface="Perpetua" panose="02020502060401020303" pitchFamily="18" charset="0"/>
      <p:regular r:id="rId41"/>
      <p:bold r:id="rId42"/>
      <p:italic r:id="rId43"/>
      <p:boldItalic r:id="rId44"/>
    </p:embeddedFont>
    <p:embeddedFont>
      <p:font typeface="Prata" panose="020B0604020202020204" charset="0"/>
      <p:regular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aleway Bold" charset="0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D3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Historical &amp; Projected Revenue &amp; EBITDA</a:t>
            </a:r>
          </a:p>
        </c:rich>
      </c:tx>
      <c:layout>
        <c:manualLayout>
          <c:xMode val="edge"/>
          <c:yMode val="edge"/>
          <c:x val="0.14475550322048483"/>
          <c:y val="5.06329113924050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  <c:pt idx="8">
                  <c:v>2027</c:v>
                </c:pt>
                <c:pt idx="9">
                  <c:v>2028</c:v>
                </c:pt>
                <c:pt idx="10">
                  <c:v>2029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5.95</c:v>
                </c:pt>
                <c:pt idx="1">
                  <c:v>6.86</c:v>
                </c:pt>
                <c:pt idx="2">
                  <c:v>7.88</c:v>
                </c:pt>
                <c:pt idx="3">
                  <c:v>9.06</c:v>
                </c:pt>
                <c:pt idx="4">
                  <c:v>10.43</c:v>
                </c:pt>
                <c:pt idx="5">
                  <c:v>12</c:v>
                </c:pt>
                <c:pt idx="6">
                  <c:v>13.8</c:v>
                </c:pt>
                <c:pt idx="7">
                  <c:v>15.87</c:v>
                </c:pt>
                <c:pt idx="8">
                  <c:v>18.25</c:v>
                </c:pt>
                <c:pt idx="9">
                  <c:v>20.99</c:v>
                </c:pt>
                <c:pt idx="10">
                  <c:v>24.14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C-4556-8FD7-AE0E3E717C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EBITDA ($MM)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  <c:pt idx="8">
                  <c:v>2027</c:v>
                </c:pt>
                <c:pt idx="9">
                  <c:v>2028</c:v>
                </c:pt>
                <c:pt idx="10">
                  <c:v>2029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1.49</c:v>
                </c:pt>
                <c:pt idx="1">
                  <c:v>1.72</c:v>
                </c:pt>
                <c:pt idx="2">
                  <c:v>1.97</c:v>
                </c:pt>
                <c:pt idx="3">
                  <c:v>2.27</c:v>
                </c:pt>
                <c:pt idx="4">
                  <c:v>2.61</c:v>
                </c:pt>
                <c:pt idx="5">
                  <c:v>3</c:v>
                </c:pt>
                <c:pt idx="6">
                  <c:v>3.45</c:v>
                </c:pt>
                <c:pt idx="7">
                  <c:v>3.97</c:v>
                </c:pt>
                <c:pt idx="8">
                  <c:v>4.5599999999999996</c:v>
                </c:pt>
                <c:pt idx="9">
                  <c:v>5.25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CC-4556-8FD7-AE0E3E717C2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447122831"/>
        <c:axId val="1447123791"/>
      </c:barChart>
      <c:catAx>
        <c:axId val="1447122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3791"/>
        <c:crosses val="autoZero"/>
        <c:auto val="1"/>
        <c:lblAlgn val="ctr"/>
        <c:lblOffset val="100"/>
        <c:noMultiLvlLbl val="0"/>
      </c:catAx>
      <c:valAx>
        <c:axId val="144712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28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 dirty="0"/>
              <a:t>EBITDA &amp; Gross Margin%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($MM)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5.99</c:v>
                </c:pt>
                <c:pt idx="1">
                  <c:v>6.88</c:v>
                </c:pt>
                <c:pt idx="2">
                  <c:v>7.91</c:v>
                </c:pt>
                <c:pt idx="3">
                  <c:v>9.09</c:v>
                </c:pt>
                <c:pt idx="4">
                  <c:v>10.43</c:v>
                </c:pt>
                <c:pt idx="5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AA-4B18-ACF1-EB8EDBE7BE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Gross Margin (%)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28</c:v>
                </c:pt>
                <c:pt idx="1">
                  <c:v>30</c:v>
                </c:pt>
                <c:pt idx="2">
                  <c:v>32</c:v>
                </c:pt>
                <c:pt idx="3">
                  <c:v>34</c:v>
                </c:pt>
                <c:pt idx="4">
                  <c:v>36</c:v>
                </c:pt>
                <c:pt idx="5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AA-4B18-ACF1-EB8EDBE7BE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Gross Profit ($MM)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1.67</c:v>
                </c:pt>
                <c:pt idx="1">
                  <c:v>2.06</c:v>
                </c:pt>
                <c:pt idx="2">
                  <c:v>2.5299999999999998</c:v>
                </c:pt>
                <c:pt idx="3">
                  <c:v>3.09</c:v>
                </c:pt>
                <c:pt idx="4">
                  <c:v>3.76</c:v>
                </c:pt>
                <c:pt idx="5">
                  <c:v>3.36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AA-4B18-ACF1-EB8EDBE7BE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EBITDA Margin (%)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28</c:v>
                </c:pt>
                <c:pt idx="1">
                  <c:v>30</c:v>
                </c:pt>
                <c:pt idx="2">
                  <c:v>32</c:v>
                </c:pt>
                <c:pt idx="3">
                  <c:v>34</c:v>
                </c:pt>
                <c:pt idx="4">
                  <c:v>36</c:v>
                </c:pt>
                <c:pt idx="5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AA-4B18-ACF1-EB8EDBE7BE8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EBITDA ($MM)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1.67</c:v>
                </c:pt>
                <c:pt idx="1">
                  <c:v>2.06</c:v>
                </c:pt>
                <c:pt idx="2">
                  <c:v>2.5299999999999998</c:v>
                </c:pt>
                <c:pt idx="3">
                  <c:v>3.09</c:v>
                </c:pt>
                <c:pt idx="4">
                  <c:v>3.76</c:v>
                </c:pt>
                <c:pt idx="5">
                  <c:v>3.36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CAA-4B18-ACF1-EB8EDBE7B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7127631"/>
        <c:axId val="1447111311"/>
      </c:lineChart>
      <c:catAx>
        <c:axId val="1447127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11311"/>
        <c:crosses val="autoZero"/>
        <c:auto val="1"/>
        <c:lblAlgn val="ctr"/>
        <c:lblOffset val="100"/>
        <c:noMultiLvlLbl val="0"/>
      </c:catAx>
      <c:valAx>
        <c:axId val="144711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76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Revenue ($MM)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7.44</c:v>
                </c:pt>
                <c:pt idx="1">
                  <c:v>8.19</c:v>
                </c:pt>
                <c:pt idx="2">
                  <c:v>9.01</c:v>
                </c:pt>
                <c:pt idx="3">
                  <c:v>9.91</c:v>
                </c:pt>
                <c:pt idx="4">
                  <c:v>10.91</c:v>
                </c:pt>
                <c:pt idx="5">
                  <c:v>12</c:v>
                </c:pt>
                <c:pt idx="6">
                  <c:v>13.2</c:v>
                </c:pt>
                <c:pt idx="7">
                  <c:v>14.52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37-48E7-AF54-A1C1A9E4C5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A ($MM)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2.23</c:v>
                </c:pt>
                <c:pt idx="1">
                  <c:v>2.46</c:v>
                </c:pt>
                <c:pt idx="2">
                  <c:v>2.7</c:v>
                </c:pt>
                <c:pt idx="3">
                  <c:v>2.97</c:v>
                </c:pt>
                <c:pt idx="4">
                  <c:v>3.27</c:v>
                </c:pt>
                <c:pt idx="5">
                  <c:v>3.6</c:v>
                </c:pt>
                <c:pt idx="6">
                  <c:v>3.96</c:v>
                </c:pt>
                <c:pt idx="7">
                  <c:v>4.3600000000000003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37-48E7-AF54-A1C1A9E4C5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B ($MM)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1.86</c:v>
                </c:pt>
                <c:pt idx="1">
                  <c:v>2.0499999999999998</c:v>
                </c:pt>
                <c:pt idx="2">
                  <c:v>2.25</c:v>
                </c:pt>
                <c:pt idx="3">
                  <c:v>2.48</c:v>
                </c:pt>
                <c:pt idx="4">
                  <c:v>2.73</c:v>
                </c:pt>
                <c:pt idx="5">
                  <c:v>3</c:v>
                </c:pt>
                <c:pt idx="6">
                  <c:v>3.3</c:v>
                </c:pt>
                <c:pt idx="7">
                  <c:v>3.63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37-48E7-AF54-A1C1A9E4C5C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C ($MM)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1.49</c:v>
                </c:pt>
                <c:pt idx="1">
                  <c:v>1.64</c:v>
                </c:pt>
                <c:pt idx="2">
                  <c:v>1.8</c:v>
                </c:pt>
                <c:pt idx="3">
                  <c:v>1.98</c:v>
                </c:pt>
                <c:pt idx="4">
                  <c:v>2.1800000000000002</c:v>
                </c:pt>
                <c:pt idx="5">
                  <c:v>2.4</c:v>
                </c:pt>
                <c:pt idx="6">
                  <c:v>2.64</c:v>
                </c:pt>
                <c:pt idx="7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37-48E7-AF54-A1C1A9E4C5C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Product D ($MM)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Sheet1!$F$2:$F$9</c:f>
              <c:numCache>
                <c:formatCode>General</c:formatCode>
                <c:ptCount val="8"/>
                <c:pt idx="0">
                  <c:v>1.1200000000000001</c:v>
                </c:pt>
                <c:pt idx="1">
                  <c:v>1.23</c:v>
                </c:pt>
                <c:pt idx="2">
                  <c:v>1.35</c:v>
                </c:pt>
                <c:pt idx="3">
                  <c:v>1.49</c:v>
                </c:pt>
                <c:pt idx="4">
                  <c:v>1.64</c:v>
                </c:pt>
                <c:pt idx="5">
                  <c:v>1.8</c:v>
                </c:pt>
                <c:pt idx="6">
                  <c:v>1.98</c:v>
                </c:pt>
                <c:pt idx="7">
                  <c:v>2.1800000000000002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37-48E7-AF54-A1C1A9E4C5C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Product E ($MM)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Sheet1!$G$2:$G$9</c:f>
              <c:numCache>
                <c:formatCode>General</c:formatCode>
                <c:ptCount val="8"/>
                <c:pt idx="0">
                  <c:v>0.74</c:v>
                </c:pt>
                <c:pt idx="1">
                  <c:v>0.82</c:v>
                </c:pt>
                <c:pt idx="2">
                  <c:v>0.9</c:v>
                </c:pt>
                <c:pt idx="3">
                  <c:v>0.99</c:v>
                </c:pt>
                <c:pt idx="4">
                  <c:v>1.0900000000000001</c:v>
                </c:pt>
                <c:pt idx="5">
                  <c:v>1.2</c:v>
                </c:pt>
                <c:pt idx="6">
                  <c:v>1.32</c:v>
                </c:pt>
                <c:pt idx="7">
                  <c:v>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37-48E7-AF54-A1C1A9E4C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7139631"/>
        <c:axId val="1447125231"/>
      </c:barChart>
      <c:catAx>
        <c:axId val="1447139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5231"/>
        <c:crosses val="autoZero"/>
        <c:auto val="1"/>
        <c:lblAlgn val="ctr"/>
        <c:lblOffset val="100"/>
        <c:noMultiLvlLbl val="0"/>
      </c:catAx>
      <c:valAx>
        <c:axId val="14471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396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FY</a:t>
            </a:r>
            <a:r>
              <a:rPr lang="en-US" baseline="0" dirty="0"/>
              <a:t> 2024 B2B Sales Break up</a:t>
            </a:r>
            <a:r>
              <a:rPr lang="en-US" dirty="0"/>
              <a:t>($)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Price ($)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5B-440B-89CE-28E602ABF05E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79-4F75-ABF1-0A2770492FF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79-4F75-ABF1-0A2770492FF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79-4F75-ABF1-0A2770492FF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79-4F75-ABF1-0A2770492FF4}"/>
              </c:ext>
            </c:extLst>
          </c:dPt>
          <c:dLbls>
            <c:dLbl>
              <c:idx val="0"/>
              <c:layout>
                <c:manualLayout>
                  <c:x val="-5.1604883244222702E-2"/>
                  <c:y val="6.80006995201161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5B-440B-89CE-28E602ABF05E}"/>
                </c:ext>
              </c:extLst>
            </c:dLbl>
            <c:spPr>
              <a:solidFill>
                <a:prstClr val="white">
                  <a:alpha val="75000"/>
                </a:prstClr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  <c:pt idx="4">
                  <c:v>Product E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25000</c:v>
                </c:pt>
                <c:pt idx="1">
                  <c:v>50000</c:v>
                </c:pt>
                <c:pt idx="2">
                  <c:v>70000</c:v>
                </c:pt>
                <c:pt idx="3">
                  <c:v>88000</c:v>
                </c:pt>
                <c:pt idx="4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B-440B-89CE-28E602ABF0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Percentage of Total Sales (%)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79-4F75-ABF1-0A2770492FF4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979-4F75-ABF1-0A2770492FF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979-4F75-ABF1-0A2770492FF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979-4F75-ABF1-0A2770492FF4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979-4F75-ABF1-0A2770492FF4}"/>
              </c:ext>
            </c:extLst>
          </c:dPt>
          <c:dLbls>
            <c:spPr>
              <a:solidFill>
                <a:prstClr val="white">
                  <a:alpha val="75000"/>
                </a:prstClr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  <c:pt idx="4">
                  <c:v>Product 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25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5B-440B-89CE-28E602ABF05E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5D2EF-7621-48EE-9A32-8D4E14FB7C4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0111BC2-4F62-4258-BC2F-9AB607363F83}">
      <dgm:prSet phldrT="[Text]" phldr="1"/>
      <dgm:spPr/>
      <dgm:t>
        <a:bodyPr/>
        <a:lstStyle/>
        <a:p>
          <a:endParaRPr lang="en-IN" dirty="0"/>
        </a:p>
      </dgm:t>
    </dgm:pt>
    <dgm:pt modelId="{69A50556-48AF-471E-B3A3-F5895B8EA36D}" type="sibTrans" cxnId="{7C3369F3-0421-4DA3-B09C-BF1D82A67824}">
      <dgm:prSet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reencoded.png"/>
        </a:ext>
      </dgm:extLst>
    </dgm:pt>
    <dgm:pt modelId="{248F1B05-E4F1-4D98-85DA-724BA8D21D22}" type="parTrans" cxnId="{7C3369F3-0421-4DA3-B09C-BF1D82A67824}">
      <dgm:prSet/>
      <dgm:spPr/>
      <dgm:t>
        <a:bodyPr/>
        <a:lstStyle/>
        <a:p>
          <a:endParaRPr lang="en-IN"/>
        </a:p>
      </dgm:t>
    </dgm:pt>
    <dgm:pt modelId="{03359E8E-1528-42FE-B8BA-2A34D5EA8B4F}" type="pres">
      <dgm:prSet presAssocID="{BB95D2EF-7621-48EE-9A32-8D4E14FB7C41}" presName="Name0" presStyleCnt="0">
        <dgm:presLayoutVars>
          <dgm:chMax val="7"/>
          <dgm:chPref val="7"/>
          <dgm:dir/>
        </dgm:presLayoutVars>
      </dgm:prSet>
      <dgm:spPr/>
    </dgm:pt>
    <dgm:pt modelId="{1D4C5BD9-3E97-4E96-AB52-D5CAE96F745D}" type="pres">
      <dgm:prSet presAssocID="{BB95D2EF-7621-48EE-9A32-8D4E14FB7C41}" presName="Name1" presStyleCnt="0"/>
      <dgm:spPr/>
    </dgm:pt>
    <dgm:pt modelId="{85D532CB-245E-43E5-8863-F400ADA0B6F8}" type="pres">
      <dgm:prSet presAssocID="{69A50556-48AF-471E-B3A3-F5895B8EA36D}" presName="picture_1" presStyleCnt="0"/>
      <dgm:spPr/>
    </dgm:pt>
    <dgm:pt modelId="{8901E2C1-5B19-4151-9B54-2F97F1B44156}" type="pres">
      <dgm:prSet presAssocID="{69A50556-48AF-471E-B3A3-F5895B8EA36D}" presName="pictureRepeatNode" presStyleLbl="alignImgPlace1" presStyleIdx="0" presStyleCnt="1"/>
      <dgm:spPr/>
    </dgm:pt>
    <dgm:pt modelId="{C394D0B5-30FC-4449-B7DF-29D91F6E389C}" type="pres">
      <dgm:prSet presAssocID="{90111BC2-4F62-4258-BC2F-9AB607363F83}" presName="text_1" presStyleLbl="node1" presStyleIdx="0" presStyleCnt="0" custLinFactX="7982" custLinFactY="40963" custLinFactNeighborX="100000" custLinFactNeighborY="100000">
        <dgm:presLayoutVars>
          <dgm:bulletEnabled val="1"/>
        </dgm:presLayoutVars>
      </dgm:prSet>
      <dgm:spPr/>
    </dgm:pt>
  </dgm:ptLst>
  <dgm:cxnLst>
    <dgm:cxn modelId="{7E66A005-4FAA-428D-A889-66E97363B49C}" type="presOf" srcId="{BB95D2EF-7621-48EE-9A32-8D4E14FB7C41}" destId="{03359E8E-1528-42FE-B8BA-2A34D5EA8B4F}" srcOrd="0" destOrd="0" presId="urn:microsoft.com/office/officeart/2008/layout/CircularPictureCallout"/>
    <dgm:cxn modelId="{F6F1913F-F782-486B-BB82-E88AEC8429E2}" type="presOf" srcId="{69A50556-48AF-471E-B3A3-F5895B8EA36D}" destId="{8901E2C1-5B19-4151-9B54-2F97F1B44156}" srcOrd="0" destOrd="0" presId="urn:microsoft.com/office/officeart/2008/layout/CircularPictureCallout"/>
    <dgm:cxn modelId="{29995854-90AD-4C57-9A81-D4EE887B3CAE}" type="presOf" srcId="{90111BC2-4F62-4258-BC2F-9AB607363F83}" destId="{C394D0B5-30FC-4449-B7DF-29D91F6E389C}" srcOrd="0" destOrd="0" presId="urn:microsoft.com/office/officeart/2008/layout/CircularPictureCallout"/>
    <dgm:cxn modelId="{7C3369F3-0421-4DA3-B09C-BF1D82A67824}" srcId="{BB95D2EF-7621-48EE-9A32-8D4E14FB7C41}" destId="{90111BC2-4F62-4258-BC2F-9AB607363F83}" srcOrd="0" destOrd="0" parTransId="{248F1B05-E4F1-4D98-85DA-724BA8D21D22}" sibTransId="{69A50556-48AF-471E-B3A3-F5895B8EA36D}"/>
    <dgm:cxn modelId="{1885B248-8265-4E41-808C-E4EC52AFD7A2}" type="presParOf" srcId="{03359E8E-1528-42FE-B8BA-2A34D5EA8B4F}" destId="{1D4C5BD9-3E97-4E96-AB52-D5CAE96F745D}" srcOrd="0" destOrd="0" presId="urn:microsoft.com/office/officeart/2008/layout/CircularPictureCallout"/>
    <dgm:cxn modelId="{C9E1FE93-7F8A-441D-9819-CCE8CF24A89B}" type="presParOf" srcId="{1D4C5BD9-3E97-4E96-AB52-D5CAE96F745D}" destId="{85D532CB-245E-43E5-8863-F400ADA0B6F8}" srcOrd="0" destOrd="0" presId="urn:microsoft.com/office/officeart/2008/layout/CircularPictureCallout"/>
    <dgm:cxn modelId="{363306DE-A495-4023-AA31-5E12094A89A8}" type="presParOf" srcId="{85D532CB-245E-43E5-8863-F400ADA0B6F8}" destId="{8901E2C1-5B19-4151-9B54-2F97F1B44156}" srcOrd="0" destOrd="0" presId="urn:microsoft.com/office/officeart/2008/layout/CircularPictureCallout"/>
    <dgm:cxn modelId="{08C049C8-20A2-40DD-87BB-D3B77EE49915}" type="presParOf" srcId="{1D4C5BD9-3E97-4E96-AB52-D5CAE96F745D}" destId="{C394D0B5-30FC-4449-B7DF-29D91F6E389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FA8AC7-815D-4BA9-B6F1-DF7C1F1EFEA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5812E15B-8B95-41BC-B05D-322723A3C5A0}">
      <dgm:prSet phldrT="[Text]" phldr="1"/>
      <dgm:spPr/>
      <dgm:t>
        <a:bodyPr/>
        <a:lstStyle/>
        <a:p>
          <a:endParaRPr lang="en-IN" dirty="0"/>
        </a:p>
      </dgm:t>
    </dgm:pt>
    <dgm:pt modelId="{82CAD747-3B1C-414C-9F8D-95141396D3BC}" type="sibTrans" cxnId="{E1223DCB-ADE1-4B14-994C-E1AD10DC5580}">
      <dgm:prSet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reencoded.png"/>
        </a:ext>
      </dgm:extLst>
    </dgm:pt>
    <dgm:pt modelId="{D563E234-1A80-4AFE-88C9-3BFD96388E4F}" type="parTrans" cxnId="{E1223DCB-ADE1-4B14-994C-E1AD10DC5580}">
      <dgm:prSet/>
      <dgm:spPr/>
      <dgm:t>
        <a:bodyPr/>
        <a:lstStyle/>
        <a:p>
          <a:endParaRPr lang="en-IN"/>
        </a:p>
      </dgm:t>
    </dgm:pt>
    <dgm:pt modelId="{FADC11FC-52B4-459A-89AE-8A2D95894FDC}" type="pres">
      <dgm:prSet presAssocID="{7BFA8AC7-815D-4BA9-B6F1-DF7C1F1EFEA9}" presName="Name0" presStyleCnt="0">
        <dgm:presLayoutVars>
          <dgm:chMax val="7"/>
          <dgm:chPref val="7"/>
          <dgm:dir/>
        </dgm:presLayoutVars>
      </dgm:prSet>
      <dgm:spPr/>
    </dgm:pt>
    <dgm:pt modelId="{35354D9E-4B4C-473D-A654-50C59E0CD421}" type="pres">
      <dgm:prSet presAssocID="{7BFA8AC7-815D-4BA9-B6F1-DF7C1F1EFEA9}" presName="Name1" presStyleCnt="0"/>
      <dgm:spPr/>
    </dgm:pt>
    <dgm:pt modelId="{9352DF02-4A70-472A-AC05-08304A01E7FB}" type="pres">
      <dgm:prSet presAssocID="{82CAD747-3B1C-414C-9F8D-95141396D3BC}" presName="picture_1" presStyleCnt="0"/>
      <dgm:spPr/>
    </dgm:pt>
    <dgm:pt modelId="{5826DB43-95BC-44FE-8DBF-467706A80900}" type="pres">
      <dgm:prSet presAssocID="{82CAD747-3B1C-414C-9F8D-95141396D3BC}" presName="pictureRepeatNode" presStyleLbl="alignImgPlace1" presStyleIdx="0" presStyleCnt="1"/>
      <dgm:spPr/>
    </dgm:pt>
    <dgm:pt modelId="{68C8A251-0AFC-4CAF-A2FD-B6B1EAA78244}" type="pres">
      <dgm:prSet presAssocID="{5812E15B-8B95-41BC-B05D-322723A3C5A0}" presName="text_1" presStyleLbl="node1" presStyleIdx="0" presStyleCnt="0" custLinFactX="6250" custLinFactY="88903" custLinFactNeighborX="100000" custLinFactNeighborY="100000">
        <dgm:presLayoutVars>
          <dgm:bulletEnabled val="1"/>
        </dgm:presLayoutVars>
      </dgm:prSet>
      <dgm:spPr/>
    </dgm:pt>
  </dgm:ptLst>
  <dgm:cxnLst>
    <dgm:cxn modelId="{E0A27C02-0D91-489A-81E2-A106249EB066}" type="presOf" srcId="{5812E15B-8B95-41BC-B05D-322723A3C5A0}" destId="{68C8A251-0AFC-4CAF-A2FD-B6B1EAA78244}" srcOrd="0" destOrd="0" presId="urn:microsoft.com/office/officeart/2008/layout/CircularPictureCallout"/>
    <dgm:cxn modelId="{7D64973C-3122-421D-BD1A-797794DCF634}" type="presOf" srcId="{82CAD747-3B1C-414C-9F8D-95141396D3BC}" destId="{5826DB43-95BC-44FE-8DBF-467706A80900}" srcOrd="0" destOrd="0" presId="urn:microsoft.com/office/officeart/2008/layout/CircularPictureCallout"/>
    <dgm:cxn modelId="{9EFCB2BD-6746-4D50-BF69-AAFDAD5785FD}" type="presOf" srcId="{7BFA8AC7-815D-4BA9-B6F1-DF7C1F1EFEA9}" destId="{FADC11FC-52B4-459A-89AE-8A2D95894FDC}" srcOrd="0" destOrd="0" presId="urn:microsoft.com/office/officeart/2008/layout/CircularPictureCallout"/>
    <dgm:cxn modelId="{E1223DCB-ADE1-4B14-994C-E1AD10DC5580}" srcId="{7BFA8AC7-815D-4BA9-B6F1-DF7C1F1EFEA9}" destId="{5812E15B-8B95-41BC-B05D-322723A3C5A0}" srcOrd="0" destOrd="0" parTransId="{D563E234-1A80-4AFE-88C9-3BFD96388E4F}" sibTransId="{82CAD747-3B1C-414C-9F8D-95141396D3BC}"/>
    <dgm:cxn modelId="{E3618881-0A3B-4C9B-98B5-416846802E4E}" type="presParOf" srcId="{FADC11FC-52B4-459A-89AE-8A2D95894FDC}" destId="{35354D9E-4B4C-473D-A654-50C59E0CD421}" srcOrd="0" destOrd="0" presId="urn:microsoft.com/office/officeart/2008/layout/CircularPictureCallout"/>
    <dgm:cxn modelId="{EB922EF0-6A61-4997-8644-8CCA2FF19454}" type="presParOf" srcId="{35354D9E-4B4C-473D-A654-50C59E0CD421}" destId="{9352DF02-4A70-472A-AC05-08304A01E7FB}" srcOrd="0" destOrd="0" presId="urn:microsoft.com/office/officeart/2008/layout/CircularPictureCallout"/>
    <dgm:cxn modelId="{0C016B0E-98AB-40B7-81D2-4150762FEE85}" type="presParOf" srcId="{9352DF02-4A70-472A-AC05-08304A01E7FB}" destId="{5826DB43-95BC-44FE-8DBF-467706A80900}" srcOrd="0" destOrd="0" presId="urn:microsoft.com/office/officeart/2008/layout/CircularPictureCallout"/>
    <dgm:cxn modelId="{9CC0B405-EAC7-4066-8720-8D5983F4FA25}" type="presParOf" srcId="{35354D9E-4B4C-473D-A654-50C59E0CD421}" destId="{68C8A251-0AFC-4CAF-A2FD-B6B1EAA78244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6AA72D-AA09-4E99-B371-68288C22E06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0551DE39-911E-4F9B-988B-54DA7827BBEE}">
      <dgm:prSet phldrT="[Text]" phldr="1"/>
      <dgm:spPr/>
      <dgm:t>
        <a:bodyPr/>
        <a:lstStyle/>
        <a:p>
          <a:endParaRPr lang="en-IN" dirty="0"/>
        </a:p>
      </dgm:t>
    </dgm:pt>
    <dgm:pt modelId="{DC7ED516-17BA-4D89-898A-7B7F3AB2E95D}" type="parTrans" cxnId="{E2AC65B8-3072-4009-A846-D392EE71D880}">
      <dgm:prSet/>
      <dgm:spPr/>
      <dgm:t>
        <a:bodyPr/>
        <a:lstStyle/>
        <a:p>
          <a:endParaRPr lang="en-IN"/>
        </a:p>
      </dgm:t>
    </dgm:pt>
    <dgm:pt modelId="{B4014DB6-4816-43C0-93AD-3655AB5DA18F}" type="sibTrans" cxnId="{E2AC65B8-3072-4009-A846-D392EE71D880}">
      <dgm:prSet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reencoded.png"/>
        </a:ext>
      </dgm:extLst>
    </dgm:pt>
    <dgm:pt modelId="{A71DDA0E-A1EF-4532-BCFE-4508004812FE}" type="pres">
      <dgm:prSet presAssocID="{7A6AA72D-AA09-4E99-B371-68288C22E06A}" presName="Name0" presStyleCnt="0">
        <dgm:presLayoutVars>
          <dgm:chMax val="7"/>
          <dgm:chPref val="7"/>
          <dgm:dir/>
        </dgm:presLayoutVars>
      </dgm:prSet>
      <dgm:spPr/>
    </dgm:pt>
    <dgm:pt modelId="{57689205-34A9-46FB-9E39-93DF86456CD4}" type="pres">
      <dgm:prSet presAssocID="{7A6AA72D-AA09-4E99-B371-68288C22E06A}" presName="Name1" presStyleCnt="0"/>
      <dgm:spPr/>
    </dgm:pt>
    <dgm:pt modelId="{CEC435AA-1E05-427E-9354-122F5C263D88}" type="pres">
      <dgm:prSet presAssocID="{B4014DB6-4816-43C0-93AD-3655AB5DA18F}" presName="picture_1" presStyleCnt="0"/>
      <dgm:spPr/>
    </dgm:pt>
    <dgm:pt modelId="{F855C892-8843-488B-8489-B473009BC1AC}" type="pres">
      <dgm:prSet presAssocID="{B4014DB6-4816-43C0-93AD-3655AB5DA18F}" presName="pictureRepeatNode" presStyleLbl="alignImgPlace1" presStyleIdx="0" presStyleCnt="1"/>
      <dgm:spPr/>
    </dgm:pt>
    <dgm:pt modelId="{376C88F7-29CF-4729-A657-38709A9A84B5}" type="pres">
      <dgm:prSet presAssocID="{0551DE39-911E-4F9B-988B-54DA7827BBEE}" presName="text_1" presStyleLbl="node1" presStyleIdx="0" presStyleCnt="0" custLinFactX="11718" custLinFactY="70816" custLinFactNeighborX="100000" custLinFactNeighborY="100000">
        <dgm:presLayoutVars>
          <dgm:bulletEnabled val="1"/>
        </dgm:presLayoutVars>
      </dgm:prSet>
      <dgm:spPr/>
    </dgm:pt>
  </dgm:ptLst>
  <dgm:cxnLst>
    <dgm:cxn modelId="{65849305-CC8F-42A8-8EB4-5A5F6309D463}" type="presOf" srcId="{0551DE39-911E-4F9B-988B-54DA7827BBEE}" destId="{376C88F7-29CF-4729-A657-38709A9A84B5}" srcOrd="0" destOrd="0" presId="urn:microsoft.com/office/officeart/2008/layout/CircularPictureCallout"/>
    <dgm:cxn modelId="{2C2A9645-538D-4678-911B-272D5CAB8D4C}" type="presOf" srcId="{7A6AA72D-AA09-4E99-B371-68288C22E06A}" destId="{A71DDA0E-A1EF-4532-BCFE-4508004812FE}" srcOrd="0" destOrd="0" presId="urn:microsoft.com/office/officeart/2008/layout/CircularPictureCallout"/>
    <dgm:cxn modelId="{736624AE-D80A-45B3-AF83-AC0B09D908B5}" type="presOf" srcId="{B4014DB6-4816-43C0-93AD-3655AB5DA18F}" destId="{F855C892-8843-488B-8489-B473009BC1AC}" srcOrd="0" destOrd="0" presId="urn:microsoft.com/office/officeart/2008/layout/CircularPictureCallout"/>
    <dgm:cxn modelId="{E2AC65B8-3072-4009-A846-D392EE71D880}" srcId="{7A6AA72D-AA09-4E99-B371-68288C22E06A}" destId="{0551DE39-911E-4F9B-988B-54DA7827BBEE}" srcOrd="0" destOrd="0" parTransId="{DC7ED516-17BA-4D89-898A-7B7F3AB2E95D}" sibTransId="{B4014DB6-4816-43C0-93AD-3655AB5DA18F}"/>
    <dgm:cxn modelId="{EA1DA634-B433-453E-AA1B-35255E94D538}" type="presParOf" srcId="{A71DDA0E-A1EF-4532-BCFE-4508004812FE}" destId="{57689205-34A9-46FB-9E39-93DF86456CD4}" srcOrd="0" destOrd="0" presId="urn:microsoft.com/office/officeart/2008/layout/CircularPictureCallout"/>
    <dgm:cxn modelId="{BB53D953-2128-49C6-AAE4-CE3CE909F11E}" type="presParOf" srcId="{57689205-34A9-46FB-9E39-93DF86456CD4}" destId="{CEC435AA-1E05-427E-9354-122F5C263D88}" srcOrd="0" destOrd="0" presId="urn:microsoft.com/office/officeart/2008/layout/CircularPictureCallout"/>
    <dgm:cxn modelId="{C341B2C6-41DE-443E-86BC-749B225A9019}" type="presParOf" srcId="{CEC435AA-1E05-427E-9354-122F5C263D88}" destId="{F855C892-8843-488B-8489-B473009BC1AC}" srcOrd="0" destOrd="0" presId="urn:microsoft.com/office/officeart/2008/layout/CircularPictureCallout"/>
    <dgm:cxn modelId="{CD8DCA91-71A8-4E1A-BB69-3C34E62666A1}" type="presParOf" srcId="{57689205-34A9-46FB-9E39-93DF86456CD4}" destId="{376C88F7-29CF-4729-A657-38709A9A84B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9711D0-084E-4A1E-BCDB-A511B57602D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3E4D2F9D-CAEC-4704-8B2B-4CA4B5B1217D}">
      <dgm:prSet phldrT="[Text]" phldr="1"/>
      <dgm:spPr/>
      <dgm:t>
        <a:bodyPr/>
        <a:lstStyle/>
        <a:p>
          <a:endParaRPr lang="en-IN" dirty="0"/>
        </a:p>
      </dgm:t>
    </dgm:pt>
    <dgm:pt modelId="{6DD9F460-EE14-4860-96B0-49A4F4E5372B}" type="parTrans" cxnId="{FB101F78-F726-4103-84F0-D99988D5D268}">
      <dgm:prSet/>
      <dgm:spPr/>
      <dgm:t>
        <a:bodyPr/>
        <a:lstStyle/>
        <a:p>
          <a:endParaRPr lang="en-IN"/>
        </a:p>
      </dgm:t>
    </dgm:pt>
    <dgm:pt modelId="{EC3B3085-A5B6-44D2-864D-276330F61FBC}" type="sibTrans" cxnId="{FB101F78-F726-4103-84F0-D99988D5D268}">
      <dgm:prSet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reencoded.png"/>
        </a:ext>
      </dgm:extLst>
    </dgm:pt>
    <dgm:pt modelId="{B5472D32-2693-46BF-A2C8-9F26DCE0F310}" type="pres">
      <dgm:prSet presAssocID="{839711D0-084E-4A1E-BCDB-A511B57602DD}" presName="Name0" presStyleCnt="0">
        <dgm:presLayoutVars>
          <dgm:chMax val="7"/>
          <dgm:chPref val="7"/>
          <dgm:dir/>
        </dgm:presLayoutVars>
      </dgm:prSet>
      <dgm:spPr/>
    </dgm:pt>
    <dgm:pt modelId="{97835981-10CD-4D8B-8113-D044D0858670}" type="pres">
      <dgm:prSet presAssocID="{839711D0-084E-4A1E-BCDB-A511B57602DD}" presName="Name1" presStyleCnt="0"/>
      <dgm:spPr/>
    </dgm:pt>
    <dgm:pt modelId="{8CBC84E7-84D6-4B61-A949-10FD9733E038}" type="pres">
      <dgm:prSet presAssocID="{EC3B3085-A5B6-44D2-864D-276330F61FBC}" presName="picture_1" presStyleCnt="0"/>
      <dgm:spPr/>
    </dgm:pt>
    <dgm:pt modelId="{E414E0BC-E51B-4E66-AAC2-94A335153EAB}" type="pres">
      <dgm:prSet presAssocID="{EC3B3085-A5B6-44D2-864D-276330F61FBC}" presName="pictureRepeatNode" presStyleLbl="alignImgPlace1" presStyleIdx="0" presStyleCnt="1"/>
      <dgm:spPr/>
    </dgm:pt>
    <dgm:pt modelId="{889547D5-058E-4BD4-AFB6-CA10921725ED}" type="pres">
      <dgm:prSet presAssocID="{3E4D2F9D-CAEC-4704-8B2B-4CA4B5B1217D}" presName="text_1" presStyleLbl="node1" presStyleIdx="0" presStyleCnt="0" custLinFactX="3768" custLinFactY="53601" custLinFactNeighborX="100000" custLinFactNeighborY="100000">
        <dgm:presLayoutVars>
          <dgm:bulletEnabled val="1"/>
        </dgm:presLayoutVars>
      </dgm:prSet>
      <dgm:spPr/>
    </dgm:pt>
  </dgm:ptLst>
  <dgm:cxnLst>
    <dgm:cxn modelId="{9CA57A72-DDFA-466E-9376-75C58CCAA0DA}" type="presOf" srcId="{3E4D2F9D-CAEC-4704-8B2B-4CA4B5B1217D}" destId="{889547D5-058E-4BD4-AFB6-CA10921725ED}" srcOrd="0" destOrd="0" presId="urn:microsoft.com/office/officeart/2008/layout/CircularPictureCallout"/>
    <dgm:cxn modelId="{FB101F78-F726-4103-84F0-D99988D5D268}" srcId="{839711D0-084E-4A1E-BCDB-A511B57602DD}" destId="{3E4D2F9D-CAEC-4704-8B2B-4CA4B5B1217D}" srcOrd="0" destOrd="0" parTransId="{6DD9F460-EE14-4860-96B0-49A4F4E5372B}" sibTransId="{EC3B3085-A5B6-44D2-864D-276330F61FBC}"/>
    <dgm:cxn modelId="{52BFDAD9-45FA-4BB5-9109-40ACC73BED4B}" type="presOf" srcId="{839711D0-084E-4A1E-BCDB-A511B57602DD}" destId="{B5472D32-2693-46BF-A2C8-9F26DCE0F310}" srcOrd="0" destOrd="0" presId="urn:microsoft.com/office/officeart/2008/layout/CircularPictureCallout"/>
    <dgm:cxn modelId="{FE1FBBF1-B125-408B-9539-7592CD551413}" type="presOf" srcId="{EC3B3085-A5B6-44D2-864D-276330F61FBC}" destId="{E414E0BC-E51B-4E66-AAC2-94A335153EAB}" srcOrd="0" destOrd="0" presId="urn:microsoft.com/office/officeart/2008/layout/CircularPictureCallout"/>
    <dgm:cxn modelId="{DD330BA1-FCA3-42A0-921B-DBA10F01430B}" type="presParOf" srcId="{B5472D32-2693-46BF-A2C8-9F26DCE0F310}" destId="{97835981-10CD-4D8B-8113-D044D0858670}" srcOrd="0" destOrd="0" presId="urn:microsoft.com/office/officeart/2008/layout/CircularPictureCallout"/>
    <dgm:cxn modelId="{118EC190-CBC1-418C-BF97-4F3B8A5140D9}" type="presParOf" srcId="{97835981-10CD-4D8B-8113-D044D0858670}" destId="{8CBC84E7-84D6-4B61-A949-10FD9733E038}" srcOrd="0" destOrd="0" presId="urn:microsoft.com/office/officeart/2008/layout/CircularPictureCallout"/>
    <dgm:cxn modelId="{C571F1C3-AF73-4A4F-A489-B3AB1021EFE2}" type="presParOf" srcId="{8CBC84E7-84D6-4B61-A949-10FD9733E038}" destId="{E414E0BC-E51B-4E66-AAC2-94A335153EAB}" srcOrd="0" destOrd="0" presId="urn:microsoft.com/office/officeart/2008/layout/CircularPictureCallout"/>
    <dgm:cxn modelId="{E17295BD-C375-4785-A540-1698FA8A6609}" type="presParOf" srcId="{97835981-10CD-4D8B-8113-D044D0858670}" destId="{889547D5-058E-4BD4-AFB6-CA10921725E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294A19-FD3E-458F-B10E-D4ED8F3EC1C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BC3A1A4-C807-41AB-BCD9-6FF56EC6F80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Equity Offering</a:t>
          </a:r>
        </a:p>
      </dgm:t>
    </dgm:pt>
    <dgm:pt modelId="{7752310E-D49D-4E78-93DC-8F932EE28C60}" type="parTrans" cxnId="{10D10F99-FFC6-42F9-9F4E-9D7BC130F844}">
      <dgm:prSet/>
      <dgm:spPr/>
      <dgm:t>
        <a:bodyPr/>
        <a:lstStyle/>
        <a:p>
          <a:endParaRPr lang="en-IN"/>
        </a:p>
      </dgm:t>
    </dgm:pt>
    <dgm:pt modelId="{34F7C4AB-9B05-46CC-B8D4-39C65C936B23}" type="sibTrans" cxnId="{10D10F99-FFC6-42F9-9F4E-9D7BC130F844}">
      <dgm:prSet/>
      <dgm:spPr/>
      <dgm:t>
        <a:bodyPr/>
        <a:lstStyle/>
        <a:p>
          <a:endParaRPr lang="en-IN"/>
        </a:p>
      </dgm:t>
    </dgm:pt>
    <dgm:pt modelId="{EA0A7173-C1F9-4ADE-B3D6-E00AD4B536FD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IN" b="0" i="0" dirty="0"/>
            <a:t>No Repayment Pressure</a:t>
          </a:r>
        </a:p>
        <a:p>
          <a:r>
            <a:rPr lang="en-IN" b="0" i="0" dirty="0"/>
            <a:t>Access to Expertise</a:t>
          </a:r>
        </a:p>
        <a:p>
          <a:r>
            <a:rPr lang="en-IN" b="0" i="0" dirty="0"/>
            <a:t>Increased Capital</a:t>
          </a:r>
        </a:p>
      </dgm:t>
    </dgm:pt>
    <dgm:pt modelId="{FBD6B97E-9ED8-4DE3-B7BC-2C209E88AE59}" type="parTrans" cxnId="{B5CE52E0-86AB-414D-A3A5-795319AA17B6}">
      <dgm:prSet/>
      <dgm:spPr/>
      <dgm:t>
        <a:bodyPr/>
        <a:lstStyle/>
        <a:p>
          <a:endParaRPr lang="en-IN"/>
        </a:p>
      </dgm:t>
    </dgm:pt>
    <dgm:pt modelId="{B66F30F3-C5C4-4E63-8596-394A347E8C2F}" type="sibTrans" cxnId="{B5CE52E0-86AB-414D-A3A5-795319AA17B6}">
      <dgm:prSet/>
      <dgm:spPr/>
      <dgm:t>
        <a:bodyPr/>
        <a:lstStyle/>
        <a:p>
          <a:endParaRPr lang="en-IN"/>
        </a:p>
      </dgm:t>
    </dgm:pt>
    <dgm:pt modelId="{B1CC7A7E-BE8F-4901-92CE-84F66BFA2E3A}">
      <dgm:prSet phldrT="[Text]"/>
      <dgm:spPr>
        <a:solidFill>
          <a:srgbClr val="FF0000">
            <a:alpha val="76000"/>
          </a:srgbClr>
        </a:solidFill>
      </dgm:spPr>
      <dgm:t>
        <a:bodyPr/>
        <a:lstStyle/>
        <a:p>
          <a:r>
            <a:rPr lang="en-IN" b="0" i="0" dirty="0"/>
            <a:t>Dilution of Ownership</a:t>
          </a:r>
        </a:p>
        <a:p>
          <a:r>
            <a:rPr lang="en-IN" b="0" i="0" dirty="0"/>
            <a:t>Potential Conflicts</a:t>
          </a:r>
        </a:p>
        <a:p>
          <a:r>
            <a:rPr lang="en-IN" b="0" i="0" dirty="0"/>
            <a:t>Costly Process</a:t>
          </a:r>
          <a:endParaRPr lang="en-IN" dirty="0"/>
        </a:p>
      </dgm:t>
    </dgm:pt>
    <dgm:pt modelId="{415DB193-782C-4969-BE24-5A115A7E4760}" type="parTrans" cxnId="{974A9CF8-C991-4B69-BF11-44D6CCC71053}">
      <dgm:prSet/>
      <dgm:spPr/>
      <dgm:t>
        <a:bodyPr/>
        <a:lstStyle/>
        <a:p>
          <a:endParaRPr lang="en-IN"/>
        </a:p>
      </dgm:t>
    </dgm:pt>
    <dgm:pt modelId="{914D0D41-EB21-456E-BE2F-CC2E1915F2F4}" type="sibTrans" cxnId="{974A9CF8-C991-4B69-BF11-44D6CCC71053}">
      <dgm:prSet/>
      <dgm:spPr/>
      <dgm:t>
        <a:bodyPr/>
        <a:lstStyle/>
        <a:p>
          <a:endParaRPr lang="en-IN"/>
        </a:p>
      </dgm:t>
    </dgm:pt>
    <dgm:pt modelId="{DA71054C-F000-475A-BA5E-AB2BC5E36FE0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Strategic Partnerships</a:t>
          </a:r>
        </a:p>
      </dgm:t>
    </dgm:pt>
    <dgm:pt modelId="{49FE0241-BD95-4E35-AA4A-E20FE67BDAB6}" type="parTrans" cxnId="{69C90B30-70E1-44CE-9D50-7784F1CBA3A2}">
      <dgm:prSet/>
      <dgm:spPr/>
      <dgm:t>
        <a:bodyPr/>
        <a:lstStyle/>
        <a:p>
          <a:endParaRPr lang="en-IN"/>
        </a:p>
      </dgm:t>
    </dgm:pt>
    <dgm:pt modelId="{D11C5CD8-8821-498D-A7A8-0A4A86E0219F}" type="sibTrans" cxnId="{69C90B30-70E1-44CE-9D50-7784F1CBA3A2}">
      <dgm:prSet/>
      <dgm:spPr/>
      <dgm:t>
        <a:bodyPr/>
        <a:lstStyle/>
        <a:p>
          <a:endParaRPr lang="en-IN"/>
        </a:p>
      </dgm:t>
    </dgm:pt>
    <dgm:pt modelId="{76EDA3E1-9C31-4B00-A50B-E83E028DE70B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IN" b="0" i="0" dirty="0"/>
            <a:t>Resource Sharing</a:t>
          </a:r>
        </a:p>
        <a:p>
          <a:pPr>
            <a:buFont typeface="Wingdings" panose="05000000000000000000" pitchFamily="2" charset="2"/>
            <a:buChar char="§"/>
          </a:pPr>
          <a:r>
            <a:rPr lang="en-IN" b="0" i="0" dirty="0"/>
            <a:t>Risk Mitigation</a:t>
          </a:r>
        </a:p>
        <a:p>
          <a:pPr>
            <a:buFont typeface="Wingdings" panose="05000000000000000000" pitchFamily="2" charset="2"/>
            <a:buChar char="§"/>
          </a:pPr>
          <a:r>
            <a:rPr lang="en-IN" b="0" i="0" dirty="0"/>
            <a:t>Enhanced Market Reach</a:t>
          </a:r>
          <a:endParaRPr lang="en-IN" dirty="0"/>
        </a:p>
      </dgm:t>
    </dgm:pt>
    <dgm:pt modelId="{6036B7EB-AFCE-4328-B736-1D1BB630845B}" type="parTrans" cxnId="{6430BD06-3580-4199-9CF8-7B63775EF6B9}">
      <dgm:prSet/>
      <dgm:spPr/>
      <dgm:t>
        <a:bodyPr/>
        <a:lstStyle/>
        <a:p>
          <a:endParaRPr lang="en-IN"/>
        </a:p>
      </dgm:t>
    </dgm:pt>
    <dgm:pt modelId="{443A6C78-F09F-4F72-99F8-779655614376}" type="sibTrans" cxnId="{6430BD06-3580-4199-9CF8-7B63775EF6B9}">
      <dgm:prSet/>
      <dgm:spPr/>
      <dgm:t>
        <a:bodyPr/>
        <a:lstStyle/>
        <a:p>
          <a:endParaRPr lang="en-IN"/>
        </a:p>
      </dgm:t>
    </dgm:pt>
    <dgm:pt modelId="{6CC94131-5828-490B-885D-F2408DED24A0}">
      <dgm:prSet phldrT="[Text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en-IN" b="0" i="0" dirty="0"/>
            <a:t>Shared Control</a:t>
          </a:r>
        </a:p>
        <a:p>
          <a:r>
            <a:rPr lang="en-IN" b="0" i="0" dirty="0"/>
            <a:t>Alignment Challenges</a:t>
          </a:r>
        </a:p>
        <a:p>
          <a:r>
            <a:rPr lang="en-IN" b="0" i="0" dirty="0"/>
            <a:t>Dependency Risks</a:t>
          </a:r>
          <a:endParaRPr lang="en-IN" dirty="0"/>
        </a:p>
      </dgm:t>
    </dgm:pt>
    <dgm:pt modelId="{A6AA09DC-28B6-4868-860B-F5E13958DE9F}" type="parTrans" cxnId="{A8C11B58-E3A0-4EA9-A545-1D7F42AE5903}">
      <dgm:prSet/>
      <dgm:spPr/>
      <dgm:t>
        <a:bodyPr/>
        <a:lstStyle/>
        <a:p>
          <a:endParaRPr lang="en-IN"/>
        </a:p>
      </dgm:t>
    </dgm:pt>
    <dgm:pt modelId="{F563EE87-AFCA-4E0E-A882-A7B52FE6E6A5}" type="sibTrans" cxnId="{A8C11B58-E3A0-4EA9-A545-1D7F42AE5903}">
      <dgm:prSet/>
      <dgm:spPr/>
      <dgm:t>
        <a:bodyPr/>
        <a:lstStyle/>
        <a:p>
          <a:endParaRPr lang="en-IN"/>
        </a:p>
      </dgm:t>
    </dgm:pt>
    <dgm:pt modelId="{0F6D5A29-DEB0-46E0-8BFA-36D1A870136F}" type="pres">
      <dgm:prSet presAssocID="{01294A19-FD3E-458F-B10E-D4ED8F3EC1C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59244C-5E74-4A1D-B3ED-CCC800833F98}" type="pres">
      <dgm:prSet presAssocID="{6BC3A1A4-C807-41AB-BCD9-6FF56EC6F806}" presName="root" presStyleCnt="0"/>
      <dgm:spPr/>
    </dgm:pt>
    <dgm:pt modelId="{1C609A48-08DC-4D2D-A343-C0C767C7F000}" type="pres">
      <dgm:prSet presAssocID="{6BC3A1A4-C807-41AB-BCD9-6FF56EC6F806}" presName="rootComposite" presStyleCnt="0"/>
      <dgm:spPr/>
    </dgm:pt>
    <dgm:pt modelId="{7F86C5BA-9933-4334-83E3-A7619AD1D806}" type="pres">
      <dgm:prSet presAssocID="{6BC3A1A4-C807-41AB-BCD9-6FF56EC6F806}" presName="rootText" presStyleLbl="node1" presStyleIdx="0" presStyleCnt="2"/>
      <dgm:spPr/>
    </dgm:pt>
    <dgm:pt modelId="{29ECE535-1671-466F-AA87-63BB67C32685}" type="pres">
      <dgm:prSet presAssocID="{6BC3A1A4-C807-41AB-BCD9-6FF56EC6F806}" presName="rootConnector" presStyleLbl="node1" presStyleIdx="0" presStyleCnt="2"/>
      <dgm:spPr/>
    </dgm:pt>
    <dgm:pt modelId="{8C3C87DD-E2FA-45C2-969F-75FAB726AD5B}" type="pres">
      <dgm:prSet presAssocID="{6BC3A1A4-C807-41AB-BCD9-6FF56EC6F806}" presName="childShape" presStyleCnt="0"/>
      <dgm:spPr/>
    </dgm:pt>
    <dgm:pt modelId="{B6228B9C-CB08-4FEB-8A99-F5EE7DB9E049}" type="pres">
      <dgm:prSet presAssocID="{FBD6B97E-9ED8-4DE3-B7BC-2C209E88AE59}" presName="Name13" presStyleLbl="parChTrans1D2" presStyleIdx="0" presStyleCnt="4"/>
      <dgm:spPr/>
    </dgm:pt>
    <dgm:pt modelId="{C2FAC84B-A424-480C-BE86-FBB59E6EA033}" type="pres">
      <dgm:prSet presAssocID="{EA0A7173-C1F9-4ADE-B3D6-E00AD4B536FD}" presName="childText" presStyleLbl="bgAcc1" presStyleIdx="0" presStyleCnt="4">
        <dgm:presLayoutVars>
          <dgm:bulletEnabled val="1"/>
        </dgm:presLayoutVars>
      </dgm:prSet>
      <dgm:spPr/>
    </dgm:pt>
    <dgm:pt modelId="{BE287DC3-1F8A-40A2-9A57-3AC96034212D}" type="pres">
      <dgm:prSet presAssocID="{415DB193-782C-4969-BE24-5A115A7E4760}" presName="Name13" presStyleLbl="parChTrans1D2" presStyleIdx="1" presStyleCnt="4"/>
      <dgm:spPr/>
    </dgm:pt>
    <dgm:pt modelId="{05D2DCF7-E76A-4B05-95EE-82C38578056F}" type="pres">
      <dgm:prSet presAssocID="{B1CC7A7E-BE8F-4901-92CE-84F66BFA2E3A}" presName="childText" presStyleLbl="bgAcc1" presStyleIdx="1" presStyleCnt="4">
        <dgm:presLayoutVars>
          <dgm:bulletEnabled val="1"/>
        </dgm:presLayoutVars>
      </dgm:prSet>
      <dgm:spPr/>
    </dgm:pt>
    <dgm:pt modelId="{23659ADA-59A9-4D84-9004-7086D62B1D16}" type="pres">
      <dgm:prSet presAssocID="{DA71054C-F000-475A-BA5E-AB2BC5E36FE0}" presName="root" presStyleCnt="0"/>
      <dgm:spPr/>
    </dgm:pt>
    <dgm:pt modelId="{AB463A7D-B1CD-438C-AE6E-7A4E06AB7E5B}" type="pres">
      <dgm:prSet presAssocID="{DA71054C-F000-475A-BA5E-AB2BC5E36FE0}" presName="rootComposite" presStyleCnt="0"/>
      <dgm:spPr/>
    </dgm:pt>
    <dgm:pt modelId="{77843931-1B41-42FB-B53D-8E9093EF27C7}" type="pres">
      <dgm:prSet presAssocID="{DA71054C-F000-475A-BA5E-AB2BC5E36FE0}" presName="rootText" presStyleLbl="node1" presStyleIdx="1" presStyleCnt="2" custLinFactNeighborY="-43"/>
      <dgm:spPr/>
    </dgm:pt>
    <dgm:pt modelId="{7C81C488-0078-444A-AA28-3B3C11C88CA9}" type="pres">
      <dgm:prSet presAssocID="{DA71054C-F000-475A-BA5E-AB2BC5E36FE0}" presName="rootConnector" presStyleLbl="node1" presStyleIdx="1" presStyleCnt="2"/>
      <dgm:spPr/>
    </dgm:pt>
    <dgm:pt modelId="{25A813AE-F4A3-4718-8507-890EA22A8990}" type="pres">
      <dgm:prSet presAssocID="{DA71054C-F000-475A-BA5E-AB2BC5E36FE0}" presName="childShape" presStyleCnt="0"/>
      <dgm:spPr/>
    </dgm:pt>
    <dgm:pt modelId="{896490A8-7C5D-4088-ADF6-D75BDDDC92E0}" type="pres">
      <dgm:prSet presAssocID="{6036B7EB-AFCE-4328-B736-1D1BB630845B}" presName="Name13" presStyleLbl="parChTrans1D2" presStyleIdx="2" presStyleCnt="4"/>
      <dgm:spPr/>
    </dgm:pt>
    <dgm:pt modelId="{11798A74-1599-4C8B-A3E1-2030182EE998}" type="pres">
      <dgm:prSet presAssocID="{76EDA3E1-9C31-4B00-A50B-E83E028DE70B}" presName="childText" presStyleLbl="bgAcc1" presStyleIdx="2" presStyleCnt="4">
        <dgm:presLayoutVars>
          <dgm:bulletEnabled val="1"/>
        </dgm:presLayoutVars>
      </dgm:prSet>
      <dgm:spPr/>
    </dgm:pt>
    <dgm:pt modelId="{02ECB31B-CD8F-4652-B60A-C9CF614FB1A8}" type="pres">
      <dgm:prSet presAssocID="{A6AA09DC-28B6-4868-860B-F5E13958DE9F}" presName="Name13" presStyleLbl="parChTrans1D2" presStyleIdx="3" presStyleCnt="4"/>
      <dgm:spPr/>
    </dgm:pt>
    <dgm:pt modelId="{2FAB481A-DAEB-4A30-8271-B3EDD536A11A}" type="pres">
      <dgm:prSet presAssocID="{6CC94131-5828-490B-885D-F2408DED24A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6430BD06-3580-4199-9CF8-7B63775EF6B9}" srcId="{DA71054C-F000-475A-BA5E-AB2BC5E36FE0}" destId="{76EDA3E1-9C31-4B00-A50B-E83E028DE70B}" srcOrd="0" destOrd="0" parTransId="{6036B7EB-AFCE-4328-B736-1D1BB630845B}" sibTransId="{443A6C78-F09F-4F72-99F8-779655614376}"/>
    <dgm:cxn modelId="{DCD5422E-3877-4D0F-9929-94AFA385C679}" type="presOf" srcId="{415DB193-782C-4969-BE24-5A115A7E4760}" destId="{BE287DC3-1F8A-40A2-9A57-3AC96034212D}" srcOrd="0" destOrd="0" presId="urn:microsoft.com/office/officeart/2005/8/layout/hierarchy3"/>
    <dgm:cxn modelId="{69C90B30-70E1-44CE-9D50-7784F1CBA3A2}" srcId="{01294A19-FD3E-458F-B10E-D4ED8F3EC1C4}" destId="{DA71054C-F000-475A-BA5E-AB2BC5E36FE0}" srcOrd="1" destOrd="0" parTransId="{49FE0241-BD95-4E35-AA4A-E20FE67BDAB6}" sibTransId="{D11C5CD8-8821-498D-A7A8-0A4A86E0219F}"/>
    <dgm:cxn modelId="{16718431-0B2F-43C4-9636-77D8CA2D5A8D}" type="presOf" srcId="{6BC3A1A4-C807-41AB-BCD9-6FF56EC6F806}" destId="{29ECE535-1671-466F-AA87-63BB67C32685}" srcOrd="1" destOrd="0" presId="urn:microsoft.com/office/officeart/2005/8/layout/hierarchy3"/>
    <dgm:cxn modelId="{0C04CB41-24E2-4A4B-A819-0EA7B4B236EF}" type="presOf" srcId="{6CC94131-5828-490B-885D-F2408DED24A0}" destId="{2FAB481A-DAEB-4A30-8271-B3EDD536A11A}" srcOrd="0" destOrd="0" presId="urn:microsoft.com/office/officeart/2005/8/layout/hierarchy3"/>
    <dgm:cxn modelId="{9C910267-9CA5-43B5-A16D-416EFF1CE3F2}" type="presOf" srcId="{76EDA3E1-9C31-4B00-A50B-E83E028DE70B}" destId="{11798A74-1599-4C8B-A3E1-2030182EE998}" srcOrd="0" destOrd="0" presId="urn:microsoft.com/office/officeart/2005/8/layout/hierarchy3"/>
    <dgm:cxn modelId="{DD6FBD4C-97BE-4DD2-A795-D5B24B810C64}" type="presOf" srcId="{6036B7EB-AFCE-4328-B736-1D1BB630845B}" destId="{896490A8-7C5D-4088-ADF6-D75BDDDC92E0}" srcOrd="0" destOrd="0" presId="urn:microsoft.com/office/officeart/2005/8/layout/hierarchy3"/>
    <dgm:cxn modelId="{6A78DD77-E65F-4B6D-B2AA-FB4D425D38E1}" type="presOf" srcId="{DA71054C-F000-475A-BA5E-AB2BC5E36FE0}" destId="{7C81C488-0078-444A-AA28-3B3C11C88CA9}" srcOrd="1" destOrd="0" presId="urn:microsoft.com/office/officeart/2005/8/layout/hierarchy3"/>
    <dgm:cxn modelId="{A8C11B58-E3A0-4EA9-A545-1D7F42AE5903}" srcId="{DA71054C-F000-475A-BA5E-AB2BC5E36FE0}" destId="{6CC94131-5828-490B-885D-F2408DED24A0}" srcOrd="1" destOrd="0" parTransId="{A6AA09DC-28B6-4868-860B-F5E13958DE9F}" sibTransId="{F563EE87-AFCA-4E0E-A882-A7B52FE6E6A5}"/>
    <dgm:cxn modelId="{20FA3A83-561A-4497-B417-A806A048A1D2}" type="presOf" srcId="{01294A19-FD3E-458F-B10E-D4ED8F3EC1C4}" destId="{0F6D5A29-DEB0-46E0-8BFA-36D1A870136F}" srcOrd="0" destOrd="0" presId="urn:microsoft.com/office/officeart/2005/8/layout/hierarchy3"/>
    <dgm:cxn modelId="{5FD18F8A-8D4E-4197-B0B9-3D8D9A0A62A6}" type="presOf" srcId="{6BC3A1A4-C807-41AB-BCD9-6FF56EC6F806}" destId="{7F86C5BA-9933-4334-83E3-A7619AD1D806}" srcOrd="0" destOrd="0" presId="urn:microsoft.com/office/officeart/2005/8/layout/hierarchy3"/>
    <dgm:cxn modelId="{FC67C590-EB88-42B2-8FCF-70F430D5E312}" type="presOf" srcId="{EA0A7173-C1F9-4ADE-B3D6-E00AD4B536FD}" destId="{C2FAC84B-A424-480C-BE86-FBB59E6EA033}" srcOrd="0" destOrd="0" presId="urn:microsoft.com/office/officeart/2005/8/layout/hierarchy3"/>
    <dgm:cxn modelId="{10D10F99-FFC6-42F9-9F4E-9D7BC130F844}" srcId="{01294A19-FD3E-458F-B10E-D4ED8F3EC1C4}" destId="{6BC3A1A4-C807-41AB-BCD9-6FF56EC6F806}" srcOrd="0" destOrd="0" parTransId="{7752310E-D49D-4E78-93DC-8F932EE28C60}" sibTransId="{34F7C4AB-9B05-46CC-B8D4-39C65C936B23}"/>
    <dgm:cxn modelId="{F5057899-DECB-4678-84E4-4A4A1CFCF7A1}" type="presOf" srcId="{DA71054C-F000-475A-BA5E-AB2BC5E36FE0}" destId="{77843931-1B41-42FB-B53D-8E9093EF27C7}" srcOrd="0" destOrd="0" presId="urn:microsoft.com/office/officeart/2005/8/layout/hierarchy3"/>
    <dgm:cxn modelId="{310CCDBF-055A-4E90-9880-946AE280F475}" type="presOf" srcId="{FBD6B97E-9ED8-4DE3-B7BC-2C209E88AE59}" destId="{B6228B9C-CB08-4FEB-8A99-F5EE7DB9E049}" srcOrd="0" destOrd="0" presId="urn:microsoft.com/office/officeart/2005/8/layout/hierarchy3"/>
    <dgm:cxn modelId="{4A3389C1-9A2A-4D1E-A27A-C44F20013598}" type="presOf" srcId="{A6AA09DC-28B6-4868-860B-F5E13958DE9F}" destId="{02ECB31B-CD8F-4652-B60A-C9CF614FB1A8}" srcOrd="0" destOrd="0" presId="urn:microsoft.com/office/officeart/2005/8/layout/hierarchy3"/>
    <dgm:cxn modelId="{71FC42C5-1664-4AFD-87AE-4474C4DBAC02}" type="presOf" srcId="{B1CC7A7E-BE8F-4901-92CE-84F66BFA2E3A}" destId="{05D2DCF7-E76A-4B05-95EE-82C38578056F}" srcOrd="0" destOrd="0" presId="urn:microsoft.com/office/officeart/2005/8/layout/hierarchy3"/>
    <dgm:cxn modelId="{B5CE52E0-86AB-414D-A3A5-795319AA17B6}" srcId="{6BC3A1A4-C807-41AB-BCD9-6FF56EC6F806}" destId="{EA0A7173-C1F9-4ADE-B3D6-E00AD4B536FD}" srcOrd="0" destOrd="0" parTransId="{FBD6B97E-9ED8-4DE3-B7BC-2C209E88AE59}" sibTransId="{B66F30F3-C5C4-4E63-8596-394A347E8C2F}"/>
    <dgm:cxn modelId="{974A9CF8-C991-4B69-BF11-44D6CCC71053}" srcId="{6BC3A1A4-C807-41AB-BCD9-6FF56EC6F806}" destId="{B1CC7A7E-BE8F-4901-92CE-84F66BFA2E3A}" srcOrd="1" destOrd="0" parTransId="{415DB193-782C-4969-BE24-5A115A7E4760}" sibTransId="{914D0D41-EB21-456E-BE2F-CC2E1915F2F4}"/>
    <dgm:cxn modelId="{81FC436F-FB56-4DD4-B6C7-E3353B06B415}" type="presParOf" srcId="{0F6D5A29-DEB0-46E0-8BFA-36D1A870136F}" destId="{AE59244C-5E74-4A1D-B3ED-CCC800833F98}" srcOrd="0" destOrd="0" presId="urn:microsoft.com/office/officeart/2005/8/layout/hierarchy3"/>
    <dgm:cxn modelId="{146F118C-9C97-4764-A2C4-E4F49EA9F567}" type="presParOf" srcId="{AE59244C-5E74-4A1D-B3ED-CCC800833F98}" destId="{1C609A48-08DC-4D2D-A343-C0C767C7F000}" srcOrd="0" destOrd="0" presId="urn:microsoft.com/office/officeart/2005/8/layout/hierarchy3"/>
    <dgm:cxn modelId="{934576AF-BC1E-4FE3-865A-242CEB2A33DC}" type="presParOf" srcId="{1C609A48-08DC-4D2D-A343-C0C767C7F000}" destId="{7F86C5BA-9933-4334-83E3-A7619AD1D806}" srcOrd="0" destOrd="0" presId="urn:microsoft.com/office/officeart/2005/8/layout/hierarchy3"/>
    <dgm:cxn modelId="{63E0FF82-00D5-4C7B-941B-DF7EC5D8C204}" type="presParOf" srcId="{1C609A48-08DC-4D2D-A343-C0C767C7F000}" destId="{29ECE535-1671-466F-AA87-63BB67C32685}" srcOrd="1" destOrd="0" presId="urn:microsoft.com/office/officeart/2005/8/layout/hierarchy3"/>
    <dgm:cxn modelId="{C967E802-4D29-4B26-B35F-B461281901DD}" type="presParOf" srcId="{AE59244C-5E74-4A1D-B3ED-CCC800833F98}" destId="{8C3C87DD-E2FA-45C2-969F-75FAB726AD5B}" srcOrd="1" destOrd="0" presId="urn:microsoft.com/office/officeart/2005/8/layout/hierarchy3"/>
    <dgm:cxn modelId="{88AEBACF-6B00-4290-8B2A-321620628155}" type="presParOf" srcId="{8C3C87DD-E2FA-45C2-969F-75FAB726AD5B}" destId="{B6228B9C-CB08-4FEB-8A99-F5EE7DB9E049}" srcOrd="0" destOrd="0" presId="urn:microsoft.com/office/officeart/2005/8/layout/hierarchy3"/>
    <dgm:cxn modelId="{057ABCAE-20E2-4143-B3D6-D0214A1C4669}" type="presParOf" srcId="{8C3C87DD-E2FA-45C2-969F-75FAB726AD5B}" destId="{C2FAC84B-A424-480C-BE86-FBB59E6EA033}" srcOrd="1" destOrd="0" presId="urn:microsoft.com/office/officeart/2005/8/layout/hierarchy3"/>
    <dgm:cxn modelId="{FFBF7C24-4C9E-49F2-B793-18359073FDBA}" type="presParOf" srcId="{8C3C87DD-E2FA-45C2-969F-75FAB726AD5B}" destId="{BE287DC3-1F8A-40A2-9A57-3AC96034212D}" srcOrd="2" destOrd="0" presId="urn:microsoft.com/office/officeart/2005/8/layout/hierarchy3"/>
    <dgm:cxn modelId="{F133EEE0-E6E0-45C1-9346-E4247EFE4F8A}" type="presParOf" srcId="{8C3C87DD-E2FA-45C2-969F-75FAB726AD5B}" destId="{05D2DCF7-E76A-4B05-95EE-82C38578056F}" srcOrd="3" destOrd="0" presId="urn:microsoft.com/office/officeart/2005/8/layout/hierarchy3"/>
    <dgm:cxn modelId="{7A51885C-2284-412D-920A-9B5E00B7CAA5}" type="presParOf" srcId="{0F6D5A29-DEB0-46E0-8BFA-36D1A870136F}" destId="{23659ADA-59A9-4D84-9004-7086D62B1D16}" srcOrd="1" destOrd="0" presId="urn:microsoft.com/office/officeart/2005/8/layout/hierarchy3"/>
    <dgm:cxn modelId="{0D6D2C2A-7CFA-4178-A95F-7DA7EE357728}" type="presParOf" srcId="{23659ADA-59A9-4D84-9004-7086D62B1D16}" destId="{AB463A7D-B1CD-438C-AE6E-7A4E06AB7E5B}" srcOrd="0" destOrd="0" presId="urn:microsoft.com/office/officeart/2005/8/layout/hierarchy3"/>
    <dgm:cxn modelId="{43FFB5E0-4AF7-4394-8C58-9A88A6855FA3}" type="presParOf" srcId="{AB463A7D-B1CD-438C-AE6E-7A4E06AB7E5B}" destId="{77843931-1B41-42FB-B53D-8E9093EF27C7}" srcOrd="0" destOrd="0" presId="urn:microsoft.com/office/officeart/2005/8/layout/hierarchy3"/>
    <dgm:cxn modelId="{88D36F0C-5DE7-45C4-B83C-9EDEF2234BF1}" type="presParOf" srcId="{AB463A7D-B1CD-438C-AE6E-7A4E06AB7E5B}" destId="{7C81C488-0078-444A-AA28-3B3C11C88CA9}" srcOrd="1" destOrd="0" presId="urn:microsoft.com/office/officeart/2005/8/layout/hierarchy3"/>
    <dgm:cxn modelId="{4855654A-2AF6-4CA1-BC3C-69DDD466F1CE}" type="presParOf" srcId="{23659ADA-59A9-4D84-9004-7086D62B1D16}" destId="{25A813AE-F4A3-4718-8507-890EA22A8990}" srcOrd="1" destOrd="0" presId="urn:microsoft.com/office/officeart/2005/8/layout/hierarchy3"/>
    <dgm:cxn modelId="{34AD9496-5523-42C0-946C-30C84E68328A}" type="presParOf" srcId="{25A813AE-F4A3-4718-8507-890EA22A8990}" destId="{896490A8-7C5D-4088-ADF6-D75BDDDC92E0}" srcOrd="0" destOrd="0" presId="urn:microsoft.com/office/officeart/2005/8/layout/hierarchy3"/>
    <dgm:cxn modelId="{B5D1C098-838F-4C9A-9F85-1A1BF622A4DD}" type="presParOf" srcId="{25A813AE-F4A3-4718-8507-890EA22A8990}" destId="{11798A74-1599-4C8B-A3E1-2030182EE998}" srcOrd="1" destOrd="0" presId="urn:microsoft.com/office/officeart/2005/8/layout/hierarchy3"/>
    <dgm:cxn modelId="{6859D232-1BB1-490E-A99C-B29F8C8E35C2}" type="presParOf" srcId="{25A813AE-F4A3-4718-8507-890EA22A8990}" destId="{02ECB31B-CD8F-4652-B60A-C9CF614FB1A8}" srcOrd="2" destOrd="0" presId="urn:microsoft.com/office/officeart/2005/8/layout/hierarchy3"/>
    <dgm:cxn modelId="{F51BF3AA-000D-4673-ADDD-52455D053EB7}" type="presParOf" srcId="{25A813AE-F4A3-4718-8507-890EA22A8990}" destId="{2FAB481A-DAEB-4A30-8271-B3EDD536A11A}" srcOrd="3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294A19-FD3E-458F-B10E-D4ED8F3EC1C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BC3A1A4-C807-41AB-BCD9-6FF56EC6F80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Debt Financing</a:t>
          </a:r>
        </a:p>
      </dgm:t>
    </dgm:pt>
    <dgm:pt modelId="{7752310E-D49D-4E78-93DC-8F932EE28C60}" type="parTrans" cxnId="{10D10F99-FFC6-42F9-9F4E-9D7BC130F844}">
      <dgm:prSet/>
      <dgm:spPr/>
      <dgm:t>
        <a:bodyPr/>
        <a:lstStyle/>
        <a:p>
          <a:endParaRPr lang="en-IN"/>
        </a:p>
      </dgm:t>
    </dgm:pt>
    <dgm:pt modelId="{34F7C4AB-9B05-46CC-B8D4-39C65C936B23}" type="sibTrans" cxnId="{10D10F99-FFC6-42F9-9F4E-9D7BC130F844}">
      <dgm:prSet/>
      <dgm:spPr/>
      <dgm:t>
        <a:bodyPr/>
        <a:lstStyle/>
        <a:p>
          <a:endParaRPr lang="en-IN"/>
        </a:p>
      </dgm:t>
    </dgm:pt>
    <dgm:pt modelId="{EA0A7173-C1F9-4ADE-B3D6-E00AD4B536FD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IN" b="0" i="0" dirty="0"/>
            <a:t>Ownership Retention</a:t>
          </a:r>
        </a:p>
        <a:p>
          <a:r>
            <a:rPr lang="en-IN" b="0" i="0" dirty="0"/>
            <a:t>Tax Benefits</a:t>
          </a:r>
        </a:p>
        <a:p>
          <a:r>
            <a:rPr lang="en-IN" b="0" i="0" dirty="0"/>
            <a:t>Predictable Payments</a:t>
          </a:r>
          <a:endParaRPr lang="en-IN" dirty="0"/>
        </a:p>
      </dgm:t>
    </dgm:pt>
    <dgm:pt modelId="{FBD6B97E-9ED8-4DE3-B7BC-2C209E88AE59}" type="parTrans" cxnId="{B5CE52E0-86AB-414D-A3A5-795319AA17B6}">
      <dgm:prSet/>
      <dgm:spPr/>
      <dgm:t>
        <a:bodyPr/>
        <a:lstStyle/>
        <a:p>
          <a:endParaRPr lang="en-IN"/>
        </a:p>
      </dgm:t>
    </dgm:pt>
    <dgm:pt modelId="{B66F30F3-C5C4-4E63-8596-394A347E8C2F}" type="sibTrans" cxnId="{B5CE52E0-86AB-414D-A3A5-795319AA17B6}">
      <dgm:prSet/>
      <dgm:spPr/>
      <dgm:t>
        <a:bodyPr/>
        <a:lstStyle/>
        <a:p>
          <a:endParaRPr lang="en-IN"/>
        </a:p>
      </dgm:t>
    </dgm:pt>
    <dgm:pt modelId="{B1CC7A7E-BE8F-4901-92CE-84F66BFA2E3A}">
      <dgm:prSet phldrT="[Text]"/>
      <dgm:spPr>
        <a:solidFill>
          <a:srgbClr val="FF0000">
            <a:alpha val="76000"/>
          </a:srgbClr>
        </a:solidFill>
      </dgm:spPr>
      <dgm:t>
        <a:bodyPr/>
        <a:lstStyle/>
        <a:p>
          <a:r>
            <a:rPr lang="en-IN" b="0" i="0" dirty="0"/>
            <a:t>Repayment Obligation</a:t>
          </a:r>
        </a:p>
        <a:p>
          <a:r>
            <a:rPr lang="en-IN" b="0" i="0" dirty="0"/>
            <a:t>Increased Financial Risk</a:t>
          </a:r>
        </a:p>
        <a:p>
          <a:r>
            <a:rPr lang="en-IN" b="0" i="0" dirty="0"/>
            <a:t>Collateral Requirement</a:t>
          </a:r>
          <a:endParaRPr lang="en-IN" dirty="0"/>
        </a:p>
      </dgm:t>
    </dgm:pt>
    <dgm:pt modelId="{415DB193-782C-4969-BE24-5A115A7E4760}" type="parTrans" cxnId="{974A9CF8-C991-4B69-BF11-44D6CCC71053}">
      <dgm:prSet/>
      <dgm:spPr/>
      <dgm:t>
        <a:bodyPr/>
        <a:lstStyle/>
        <a:p>
          <a:endParaRPr lang="en-IN"/>
        </a:p>
      </dgm:t>
    </dgm:pt>
    <dgm:pt modelId="{914D0D41-EB21-456E-BE2F-CC2E1915F2F4}" type="sibTrans" cxnId="{974A9CF8-C991-4B69-BF11-44D6CCC71053}">
      <dgm:prSet/>
      <dgm:spPr/>
      <dgm:t>
        <a:bodyPr/>
        <a:lstStyle/>
        <a:p>
          <a:endParaRPr lang="en-IN"/>
        </a:p>
      </dgm:t>
    </dgm:pt>
    <dgm:pt modelId="{0F6D5A29-DEB0-46E0-8BFA-36D1A870136F}" type="pres">
      <dgm:prSet presAssocID="{01294A19-FD3E-458F-B10E-D4ED8F3EC1C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59244C-5E74-4A1D-B3ED-CCC800833F98}" type="pres">
      <dgm:prSet presAssocID="{6BC3A1A4-C807-41AB-BCD9-6FF56EC6F806}" presName="root" presStyleCnt="0"/>
      <dgm:spPr/>
    </dgm:pt>
    <dgm:pt modelId="{1C609A48-08DC-4D2D-A343-C0C767C7F000}" type="pres">
      <dgm:prSet presAssocID="{6BC3A1A4-C807-41AB-BCD9-6FF56EC6F806}" presName="rootComposite" presStyleCnt="0"/>
      <dgm:spPr/>
    </dgm:pt>
    <dgm:pt modelId="{7F86C5BA-9933-4334-83E3-A7619AD1D806}" type="pres">
      <dgm:prSet presAssocID="{6BC3A1A4-C807-41AB-BCD9-6FF56EC6F806}" presName="rootText" presStyleLbl="node1" presStyleIdx="0" presStyleCnt="1"/>
      <dgm:spPr/>
    </dgm:pt>
    <dgm:pt modelId="{29ECE535-1671-466F-AA87-63BB67C32685}" type="pres">
      <dgm:prSet presAssocID="{6BC3A1A4-C807-41AB-BCD9-6FF56EC6F806}" presName="rootConnector" presStyleLbl="node1" presStyleIdx="0" presStyleCnt="1"/>
      <dgm:spPr/>
    </dgm:pt>
    <dgm:pt modelId="{8C3C87DD-E2FA-45C2-969F-75FAB726AD5B}" type="pres">
      <dgm:prSet presAssocID="{6BC3A1A4-C807-41AB-BCD9-6FF56EC6F806}" presName="childShape" presStyleCnt="0"/>
      <dgm:spPr/>
    </dgm:pt>
    <dgm:pt modelId="{B6228B9C-CB08-4FEB-8A99-F5EE7DB9E049}" type="pres">
      <dgm:prSet presAssocID="{FBD6B97E-9ED8-4DE3-B7BC-2C209E88AE59}" presName="Name13" presStyleLbl="parChTrans1D2" presStyleIdx="0" presStyleCnt="2"/>
      <dgm:spPr/>
    </dgm:pt>
    <dgm:pt modelId="{C2FAC84B-A424-480C-BE86-FBB59E6EA033}" type="pres">
      <dgm:prSet presAssocID="{EA0A7173-C1F9-4ADE-B3D6-E00AD4B536FD}" presName="childText" presStyleLbl="bgAcc1" presStyleIdx="0" presStyleCnt="2">
        <dgm:presLayoutVars>
          <dgm:bulletEnabled val="1"/>
        </dgm:presLayoutVars>
      </dgm:prSet>
      <dgm:spPr/>
    </dgm:pt>
    <dgm:pt modelId="{BE287DC3-1F8A-40A2-9A57-3AC96034212D}" type="pres">
      <dgm:prSet presAssocID="{415DB193-782C-4969-BE24-5A115A7E4760}" presName="Name13" presStyleLbl="parChTrans1D2" presStyleIdx="1" presStyleCnt="2"/>
      <dgm:spPr/>
    </dgm:pt>
    <dgm:pt modelId="{05D2DCF7-E76A-4B05-95EE-82C38578056F}" type="pres">
      <dgm:prSet presAssocID="{B1CC7A7E-BE8F-4901-92CE-84F66BFA2E3A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CD5422E-3877-4D0F-9929-94AFA385C679}" type="presOf" srcId="{415DB193-782C-4969-BE24-5A115A7E4760}" destId="{BE287DC3-1F8A-40A2-9A57-3AC96034212D}" srcOrd="0" destOrd="0" presId="urn:microsoft.com/office/officeart/2005/8/layout/hierarchy3"/>
    <dgm:cxn modelId="{16718431-0B2F-43C4-9636-77D8CA2D5A8D}" type="presOf" srcId="{6BC3A1A4-C807-41AB-BCD9-6FF56EC6F806}" destId="{29ECE535-1671-466F-AA87-63BB67C32685}" srcOrd="1" destOrd="0" presId="urn:microsoft.com/office/officeart/2005/8/layout/hierarchy3"/>
    <dgm:cxn modelId="{20FA3A83-561A-4497-B417-A806A048A1D2}" type="presOf" srcId="{01294A19-FD3E-458F-B10E-D4ED8F3EC1C4}" destId="{0F6D5A29-DEB0-46E0-8BFA-36D1A870136F}" srcOrd="0" destOrd="0" presId="urn:microsoft.com/office/officeart/2005/8/layout/hierarchy3"/>
    <dgm:cxn modelId="{5FD18F8A-8D4E-4197-B0B9-3D8D9A0A62A6}" type="presOf" srcId="{6BC3A1A4-C807-41AB-BCD9-6FF56EC6F806}" destId="{7F86C5BA-9933-4334-83E3-A7619AD1D806}" srcOrd="0" destOrd="0" presId="urn:microsoft.com/office/officeart/2005/8/layout/hierarchy3"/>
    <dgm:cxn modelId="{FC67C590-EB88-42B2-8FCF-70F430D5E312}" type="presOf" srcId="{EA0A7173-C1F9-4ADE-B3D6-E00AD4B536FD}" destId="{C2FAC84B-A424-480C-BE86-FBB59E6EA033}" srcOrd="0" destOrd="0" presId="urn:microsoft.com/office/officeart/2005/8/layout/hierarchy3"/>
    <dgm:cxn modelId="{10D10F99-FFC6-42F9-9F4E-9D7BC130F844}" srcId="{01294A19-FD3E-458F-B10E-D4ED8F3EC1C4}" destId="{6BC3A1A4-C807-41AB-BCD9-6FF56EC6F806}" srcOrd="0" destOrd="0" parTransId="{7752310E-D49D-4E78-93DC-8F932EE28C60}" sibTransId="{34F7C4AB-9B05-46CC-B8D4-39C65C936B23}"/>
    <dgm:cxn modelId="{310CCDBF-055A-4E90-9880-946AE280F475}" type="presOf" srcId="{FBD6B97E-9ED8-4DE3-B7BC-2C209E88AE59}" destId="{B6228B9C-CB08-4FEB-8A99-F5EE7DB9E049}" srcOrd="0" destOrd="0" presId="urn:microsoft.com/office/officeart/2005/8/layout/hierarchy3"/>
    <dgm:cxn modelId="{71FC42C5-1664-4AFD-87AE-4474C4DBAC02}" type="presOf" srcId="{B1CC7A7E-BE8F-4901-92CE-84F66BFA2E3A}" destId="{05D2DCF7-E76A-4B05-95EE-82C38578056F}" srcOrd="0" destOrd="0" presId="urn:microsoft.com/office/officeart/2005/8/layout/hierarchy3"/>
    <dgm:cxn modelId="{B5CE52E0-86AB-414D-A3A5-795319AA17B6}" srcId="{6BC3A1A4-C807-41AB-BCD9-6FF56EC6F806}" destId="{EA0A7173-C1F9-4ADE-B3D6-E00AD4B536FD}" srcOrd="0" destOrd="0" parTransId="{FBD6B97E-9ED8-4DE3-B7BC-2C209E88AE59}" sibTransId="{B66F30F3-C5C4-4E63-8596-394A347E8C2F}"/>
    <dgm:cxn modelId="{974A9CF8-C991-4B69-BF11-44D6CCC71053}" srcId="{6BC3A1A4-C807-41AB-BCD9-6FF56EC6F806}" destId="{B1CC7A7E-BE8F-4901-92CE-84F66BFA2E3A}" srcOrd="1" destOrd="0" parTransId="{415DB193-782C-4969-BE24-5A115A7E4760}" sibTransId="{914D0D41-EB21-456E-BE2F-CC2E1915F2F4}"/>
    <dgm:cxn modelId="{81FC436F-FB56-4DD4-B6C7-E3353B06B415}" type="presParOf" srcId="{0F6D5A29-DEB0-46E0-8BFA-36D1A870136F}" destId="{AE59244C-5E74-4A1D-B3ED-CCC800833F98}" srcOrd="0" destOrd="0" presId="urn:microsoft.com/office/officeart/2005/8/layout/hierarchy3"/>
    <dgm:cxn modelId="{146F118C-9C97-4764-A2C4-E4F49EA9F567}" type="presParOf" srcId="{AE59244C-5E74-4A1D-B3ED-CCC800833F98}" destId="{1C609A48-08DC-4D2D-A343-C0C767C7F000}" srcOrd="0" destOrd="0" presId="urn:microsoft.com/office/officeart/2005/8/layout/hierarchy3"/>
    <dgm:cxn modelId="{934576AF-BC1E-4FE3-865A-242CEB2A33DC}" type="presParOf" srcId="{1C609A48-08DC-4D2D-A343-C0C767C7F000}" destId="{7F86C5BA-9933-4334-83E3-A7619AD1D806}" srcOrd="0" destOrd="0" presId="urn:microsoft.com/office/officeart/2005/8/layout/hierarchy3"/>
    <dgm:cxn modelId="{63E0FF82-00D5-4C7B-941B-DF7EC5D8C204}" type="presParOf" srcId="{1C609A48-08DC-4D2D-A343-C0C767C7F000}" destId="{29ECE535-1671-466F-AA87-63BB67C32685}" srcOrd="1" destOrd="0" presId="urn:microsoft.com/office/officeart/2005/8/layout/hierarchy3"/>
    <dgm:cxn modelId="{C967E802-4D29-4B26-B35F-B461281901DD}" type="presParOf" srcId="{AE59244C-5E74-4A1D-B3ED-CCC800833F98}" destId="{8C3C87DD-E2FA-45C2-969F-75FAB726AD5B}" srcOrd="1" destOrd="0" presId="urn:microsoft.com/office/officeart/2005/8/layout/hierarchy3"/>
    <dgm:cxn modelId="{88AEBACF-6B00-4290-8B2A-321620628155}" type="presParOf" srcId="{8C3C87DD-E2FA-45C2-969F-75FAB726AD5B}" destId="{B6228B9C-CB08-4FEB-8A99-F5EE7DB9E049}" srcOrd="0" destOrd="0" presId="urn:microsoft.com/office/officeart/2005/8/layout/hierarchy3"/>
    <dgm:cxn modelId="{057ABCAE-20E2-4143-B3D6-D0214A1C4669}" type="presParOf" srcId="{8C3C87DD-E2FA-45C2-969F-75FAB726AD5B}" destId="{C2FAC84B-A424-480C-BE86-FBB59E6EA033}" srcOrd="1" destOrd="0" presId="urn:microsoft.com/office/officeart/2005/8/layout/hierarchy3"/>
    <dgm:cxn modelId="{FFBF7C24-4C9E-49F2-B793-18359073FDBA}" type="presParOf" srcId="{8C3C87DD-E2FA-45C2-969F-75FAB726AD5B}" destId="{BE287DC3-1F8A-40A2-9A57-3AC96034212D}" srcOrd="2" destOrd="0" presId="urn:microsoft.com/office/officeart/2005/8/layout/hierarchy3"/>
    <dgm:cxn modelId="{F133EEE0-E6E0-45C1-9346-E4247EFE4F8A}" type="presParOf" srcId="{8C3C87DD-E2FA-45C2-969F-75FAB726AD5B}" destId="{05D2DCF7-E76A-4B05-95EE-82C38578056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D863DC-F354-467C-B176-7EC06C67D26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8E81452-A3A4-4E00-ABBF-35EC70B94BD5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Enhanced Market Credibility</a:t>
          </a:r>
        </a:p>
      </dgm:t>
    </dgm:pt>
    <dgm:pt modelId="{A7E73859-CB91-4B50-ACC6-7A11A384C5FE}" type="parTrans" cxnId="{7A895D07-34B4-4817-A295-627FD8477FF0}">
      <dgm:prSet/>
      <dgm:spPr/>
      <dgm:t>
        <a:bodyPr/>
        <a:lstStyle/>
        <a:p>
          <a:endParaRPr lang="en-IN"/>
        </a:p>
      </dgm:t>
    </dgm:pt>
    <dgm:pt modelId="{44C2B1B0-4233-4ED2-857E-8703653E918E}" type="sibTrans" cxnId="{7A895D07-34B4-4817-A295-627FD8477FF0}">
      <dgm:prSet/>
      <dgm:spPr/>
      <dgm:t>
        <a:bodyPr/>
        <a:lstStyle/>
        <a:p>
          <a:endParaRPr lang="en-IN"/>
        </a:p>
      </dgm:t>
    </dgm:pt>
    <dgm:pt modelId="{DBA2FD6D-EA8E-4736-A78A-469D4015489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Favourable Equity Market Conditions</a:t>
          </a:r>
        </a:p>
      </dgm:t>
    </dgm:pt>
    <dgm:pt modelId="{3588F015-6E4D-46E0-BD3A-BF8B27ACCB03}" type="parTrans" cxnId="{0B151663-9E71-44B5-80DE-FD6430CF2AE6}">
      <dgm:prSet/>
      <dgm:spPr/>
      <dgm:t>
        <a:bodyPr/>
        <a:lstStyle/>
        <a:p>
          <a:endParaRPr lang="en-IN"/>
        </a:p>
      </dgm:t>
    </dgm:pt>
    <dgm:pt modelId="{1170B0A0-50C4-429E-A669-79756B6263C3}" type="sibTrans" cxnId="{0B151663-9E71-44B5-80DE-FD6430CF2AE6}">
      <dgm:prSet/>
      <dgm:spPr/>
      <dgm:t>
        <a:bodyPr/>
        <a:lstStyle/>
        <a:p>
          <a:endParaRPr lang="en-IN"/>
        </a:p>
      </dgm:t>
    </dgm:pt>
    <dgm:pt modelId="{63A3D7B2-1210-486B-AD05-C358BE610DEF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Access to Expertise and Networks</a:t>
          </a:r>
        </a:p>
      </dgm:t>
    </dgm:pt>
    <dgm:pt modelId="{50B5FA24-F155-4618-8445-2BC53F2B5D9E}" type="parTrans" cxnId="{D003F55A-1C65-42CD-B5EB-C5CFA523BAE8}">
      <dgm:prSet/>
      <dgm:spPr/>
      <dgm:t>
        <a:bodyPr/>
        <a:lstStyle/>
        <a:p>
          <a:endParaRPr lang="en-IN"/>
        </a:p>
      </dgm:t>
    </dgm:pt>
    <dgm:pt modelId="{B47EC4FC-6620-4625-B7EF-531D1264EDF2}" type="sibTrans" cxnId="{D003F55A-1C65-42CD-B5EB-C5CFA523BAE8}">
      <dgm:prSet/>
      <dgm:spPr/>
      <dgm:t>
        <a:bodyPr/>
        <a:lstStyle/>
        <a:p>
          <a:endParaRPr lang="en-IN"/>
        </a:p>
      </dgm:t>
    </dgm:pt>
    <dgm:pt modelId="{28C6314F-C678-415F-99DD-098A81BA2E6A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Larger Capital influx with no repayment obligations</a:t>
          </a:r>
        </a:p>
      </dgm:t>
    </dgm:pt>
    <dgm:pt modelId="{7BA1DAC9-C3FA-4290-813D-B929CA47C9E1}" type="parTrans" cxnId="{EF2D2189-792B-4829-8667-9F4357241080}">
      <dgm:prSet/>
      <dgm:spPr/>
      <dgm:t>
        <a:bodyPr/>
        <a:lstStyle/>
        <a:p>
          <a:endParaRPr lang="en-IN"/>
        </a:p>
      </dgm:t>
    </dgm:pt>
    <dgm:pt modelId="{96386357-1EB6-4E16-AAB5-6A24179293ED}" type="sibTrans" cxnId="{EF2D2189-792B-4829-8667-9F4357241080}">
      <dgm:prSet/>
      <dgm:spPr/>
      <dgm:t>
        <a:bodyPr/>
        <a:lstStyle/>
        <a:p>
          <a:endParaRPr lang="en-IN"/>
        </a:p>
      </dgm:t>
    </dgm:pt>
    <dgm:pt modelId="{3C7AE37E-2A30-4C1C-9D09-FD1740588355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dirty="0"/>
            <a:t>Operational Flexibility and Ongoing Support</a:t>
          </a:r>
        </a:p>
      </dgm:t>
    </dgm:pt>
    <dgm:pt modelId="{87FBA915-7A00-4CCA-98B7-E617A3C1FCC8}" type="parTrans" cxnId="{5FDEFF43-A3B0-4FBA-BD55-E9955AE68D0B}">
      <dgm:prSet/>
      <dgm:spPr/>
      <dgm:t>
        <a:bodyPr/>
        <a:lstStyle/>
        <a:p>
          <a:endParaRPr lang="en-IN"/>
        </a:p>
      </dgm:t>
    </dgm:pt>
    <dgm:pt modelId="{D95000C8-EB38-48A5-8564-2BC38D982AAF}" type="sibTrans" cxnId="{5FDEFF43-A3B0-4FBA-BD55-E9955AE68D0B}">
      <dgm:prSet/>
      <dgm:spPr/>
      <dgm:t>
        <a:bodyPr/>
        <a:lstStyle/>
        <a:p>
          <a:endParaRPr lang="en-IN"/>
        </a:p>
      </dgm:t>
    </dgm:pt>
    <dgm:pt modelId="{D0428FC3-D8F4-44D3-B749-717C3FDB16A7}" type="pres">
      <dgm:prSet presAssocID="{0CD863DC-F354-467C-B176-7EC06C67D265}" presName="cycle" presStyleCnt="0">
        <dgm:presLayoutVars>
          <dgm:dir/>
          <dgm:resizeHandles val="exact"/>
        </dgm:presLayoutVars>
      </dgm:prSet>
      <dgm:spPr/>
    </dgm:pt>
    <dgm:pt modelId="{2E6A20EE-C13A-4FED-8E98-BE68D8DB53C4}" type="pres">
      <dgm:prSet presAssocID="{E8E81452-A3A4-4E00-ABBF-35EC70B94BD5}" presName="node" presStyleLbl="node1" presStyleIdx="0" presStyleCnt="5">
        <dgm:presLayoutVars>
          <dgm:bulletEnabled val="1"/>
        </dgm:presLayoutVars>
      </dgm:prSet>
      <dgm:spPr/>
    </dgm:pt>
    <dgm:pt modelId="{F6311E60-4CBF-4C81-B5DA-79F48DD24EC9}" type="pres">
      <dgm:prSet presAssocID="{E8E81452-A3A4-4E00-ABBF-35EC70B94BD5}" presName="spNode" presStyleCnt="0"/>
      <dgm:spPr/>
    </dgm:pt>
    <dgm:pt modelId="{FA419629-3F31-49B1-AF7E-7C7D9D604A11}" type="pres">
      <dgm:prSet presAssocID="{44C2B1B0-4233-4ED2-857E-8703653E918E}" presName="sibTrans" presStyleLbl="sibTrans1D1" presStyleIdx="0" presStyleCnt="5"/>
      <dgm:spPr/>
    </dgm:pt>
    <dgm:pt modelId="{92650B21-2AAC-42AC-8EFA-4C21C5E1739B}" type="pres">
      <dgm:prSet presAssocID="{DBA2FD6D-EA8E-4736-A78A-469D4015489D}" presName="node" presStyleLbl="node1" presStyleIdx="1" presStyleCnt="5">
        <dgm:presLayoutVars>
          <dgm:bulletEnabled val="1"/>
        </dgm:presLayoutVars>
      </dgm:prSet>
      <dgm:spPr/>
    </dgm:pt>
    <dgm:pt modelId="{7E364448-E0B6-4466-B231-682A2FF182AA}" type="pres">
      <dgm:prSet presAssocID="{DBA2FD6D-EA8E-4736-A78A-469D4015489D}" presName="spNode" presStyleCnt="0"/>
      <dgm:spPr/>
    </dgm:pt>
    <dgm:pt modelId="{4B2AE417-766C-41AE-A15E-C0412A1C4DDF}" type="pres">
      <dgm:prSet presAssocID="{1170B0A0-50C4-429E-A669-79756B6263C3}" presName="sibTrans" presStyleLbl="sibTrans1D1" presStyleIdx="1" presStyleCnt="5"/>
      <dgm:spPr/>
    </dgm:pt>
    <dgm:pt modelId="{FBB109CD-04F5-4CF9-B711-E808B128B214}" type="pres">
      <dgm:prSet presAssocID="{63A3D7B2-1210-486B-AD05-C358BE610DEF}" presName="node" presStyleLbl="node1" presStyleIdx="2" presStyleCnt="5">
        <dgm:presLayoutVars>
          <dgm:bulletEnabled val="1"/>
        </dgm:presLayoutVars>
      </dgm:prSet>
      <dgm:spPr/>
    </dgm:pt>
    <dgm:pt modelId="{3A72DAB7-F2B8-41C7-B43E-BF8640C07EA2}" type="pres">
      <dgm:prSet presAssocID="{63A3D7B2-1210-486B-AD05-C358BE610DEF}" presName="spNode" presStyleCnt="0"/>
      <dgm:spPr/>
    </dgm:pt>
    <dgm:pt modelId="{57E93109-8171-42E1-A591-2165CA1B9757}" type="pres">
      <dgm:prSet presAssocID="{B47EC4FC-6620-4625-B7EF-531D1264EDF2}" presName="sibTrans" presStyleLbl="sibTrans1D1" presStyleIdx="2" presStyleCnt="5"/>
      <dgm:spPr/>
    </dgm:pt>
    <dgm:pt modelId="{727CE1B2-4724-4C9B-ACA5-3D2147A114A9}" type="pres">
      <dgm:prSet presAssocID="{28C6314F-C678-415F-99DD-098A81BA2E6A}" presName="node" presStyleLbl="node1" presStyleIdx="3" presStyleCnt="5">
        <dgm:presLayoutVars>
          <dgm:bulletEnabled val="1"/>
        </dgm:presLayoutVars>
      </dgm:prSet>
      <dgm:spPr/>
    </dgm:pt>
    <dgm:pt modelId="{D52DFCBE-9DF3-4C39-8995-017177E06A0A}" type="pres">
      <dgm:prSet presAssocID="{28C6314F-C678-415F-99DD-098A81BA2E6A}" presName="spNode" presStyleCnt="0"/>
      <dgm:spPr/>
    </dgm:pt>
    <dgm:pt modelId="{D82F3A7F-42E0-4C62-A615-CE073ED0E00A}" type="pres">
      <dgm:prSet presAssocID="{96386357-1EB6-4E16-AAB5-6A24179293ED}" presName="sibTrans" presStyleLbl="sibTrans1D1" presStyleIdx="3" presStyleCnt="5"/>
      <dgm:spPr/>
    </dgm:pt>
    <dgm:pt modelId="{D44ED064-B14C-4A43-A772-AFA274966F89}" type="pres">
      <dgm:prSet presAssocID="{3C7AE37E-2A30-4C1C-9D09-FD1740588355}" presName="node" presStyleLbl="node1" presStyleIdx="4" presStyleCnt="5">
        <dgm:presLayoutVars>
          <dgm:bulletEnabled val="1"/>
        </dgm:presLayoutVars>
      </dgm:prSet>
      <dgm:spPr/>
    </dgm:pt>
    <dgm:pt modelId="{7D771154-D78E-44A5-ADD1-2EAB18C5AF21}" type="pres">
      <dgm:prSet presAssocID="{3C7AE37E-2A30-4C1C-9D09-FD1740588355}" presName="spNode" presStyleCnt="0"/>
      <dgm:spPr/>
    </dgm:pt>
    <dgm:pt modelId="{AF664EE4-50DF-4C5E-8302-E3E7465408EC}" type="pres">
      <dgm:prSet presAssocID="{D95000C8-EB38-48A5-8564-2BC38D982AAF}" presName="sibTrans" presStyleLbl="sibTrans1D1" presStyleIdx="4" presStyleCnt="5"/>
      <dgm:spPr/>
    </dgm:pt>
  </dgm:ptLst>
  <dgm:cxnLst>
    <dgm:cxn modelId="{7A895D07-34B4-4817-A295-627FD8477FF0}" srcId="{0CD863DC-F354-467C-B176-7EC06C67D265}" destId="{E8E81452-A3A4-4E00-ABBF-35EC70B94BD5}" srcOrd="0" destOrd="0" parTransId="{A7E73859-CB91-4B50-ACC6-7A11A384C5FE}" sibTransId="{44C2B1B0-4233-4ED2-857E-8703653E918E}"/>
    <dgm:cxn modelId="{A9345024-BCDA-47D2-89F2-CFD167B74270}" type="presOf" srcId="{96386357-1EB6-4E16-AAB5-6A24179293ED}" destId="{D82F3A7F-42E0-4C62-A615-CE073ED0E00A}" srcOrd="0" destOrd="0" presId="urn:microsoft.com/office/officeart/2005/8/layout/cycle6"/>
    <dgm:cxn modelId="{17662530-E090-41B3-ADBF-2B4EC731CDE3}" type="presOf" srcId="{63A3D7B2-1210-486B-AD05-C358BE610DEF}" destId="{FBB109CD-04F5-4CF9-B711-E808B128B214}" srcOrd="0" destOrd="0" presId="urn:microsoft.com/office/officeart/2005/8/layout/cycle6"/>
    <dgm:cxn modelId="{29881934-C7C4-4D9E-905D-D6D5E8D6E50E}" type="presOf" srcId="{28C6314F-C678-415F-99DD-098A81BA2E6A}" destId="{727CE1B2-4724-4C9B-ACA5-3D2147A114A9}" srcOrd="0" destOrd="0" presId="urn:microsoft.com/office/officeart/2005/8/layout/cycle6"/>
    <dgm:cxn modelId="{0B151663-9E71-44B5-80DE-FD6430CF2AE6}" srcId="{0CD863DC-F354-467C-B176-7EC06C67D265}" destId="{DBA2FD6D-EA8E-4736-A78A-469D4015489D}" srcOrd="1" destOrd="0" parTransId="{3588F015-6E4D-46E0-BD3A-BF8B27ACCB03}" sibTransId="{1170B0A0-50C4-429E-A669-79756B6263C3}"/>
    <dgm:cxn modelId="{5FDEFF43-A3B0-4FBA-BD55-E9955AE68D0B}" srcId="{0CD863DC-F354-467C-B176-7EC06C67D265}" destId="{3C7AE37E-2A30-4C1C-9D09-FD1740588355}" srcOrd="4" destOrd="0" parTransId="{87FBA915-7A00-4CCA-98B7-E617A3C1FCC8}" sibTransId="{D95000C8-EB38-48A5-8564-2BC38D982AAF}"/>
    <dgm:cxn modelId="{DE415545-A8C0-407F-8F70-4B93E6640064}" type="presOf" srcId="{D95000C8-EB38-48A5-8564-2BC38D982AAF}" destId="{AF664EE4-50DF-4C5E-8302-E3E7465408EC}" srcOrd="0" destOrd="0" presId="urn:microsoft.com/office/officeart/2005/8/layout/cycle6"/>
    <dgm:cxn modelId="{076CE345-8DE5-4618-8977-F9A3E3F1B466}" type="presOf" srcId="{0CD863DC-F354-467C-B176-7EC06C67D265}" destId="{D0428FC3-D8F4-44D3-B749-717C3FDB16A7}" srcOrd="0" destOrd="0" presId="urn:microsoft.com/office/officeart/2005/8/layout/cycle6"/>
    <dgm:cxn modelId="{6E161947-FC65-4DA3-9E3F-07C9CE4726CC}" type="presOf" srcId="{3C7AE37E-2A30-4C1C-9D09-FD1740588355}" destId="{D44ED064-B14C-4A43-A772-AFA274966F89}" srcOrd="0" destOrd="0" presId="urn:microsoft.com/office/officeart/2005/8/layout/cycle6"/>
    <dgm:cxn modelId="{51DCCE47-12F3-4F55-BDFC-EB32D82FF9C9}" type="presOf" srcId="{1170B0A0-50C4-429E-A669-79756B6263C3}" destId="{4B2AE417-766C-41AE-A15E-C0412A1C4DDF}" srcOrd="0" destOrd="0" presId="urn:microsoft.com/office/officeart/2005/8/layout/cycle6"/>
    <dgm:cxn modelId="{DB556B50-C182-40CD-8351-CABA89B19265}" type="presOf" srcId="{B47EC4FC-6620-4625-B7EF-531D1264EDF2}" destId="{57E93109-8171-42E1-A591-2165CA1B9757}" srcOrd="0" destOrd="0" presId="urn:microsoft.com/office/officeart/2005/8/layout/cycle6"/>
    <dgm:cxn modelId="{D003F55A-1C65-42CD-B5EB-C5CFA523BAE8}" srcId="{0CD863DC-F354-467C-B176-7EC06C67D265}" destId="{63A3D7B2-1210-486B-AD05-C358BE610DEF}" srcOrd="2" destOrd="0" parTransId="{50B5FA24-F155-4618-8445-2BC53F2B5D9E}" sibTransId="{B47EC4FC-6620-4625-B7EF-531D1264EDF2}"/>
    <dgm:cxn modelId="{EF2D2189-792B-4829-8667-9F4357241080}" srcId="{0CD863DC-F354-467C-B176-7EC06C67D265}" destId="{28C6314F-C678-415F-99DD-098A81BA2E6A}" srcOrd="3" destOrd="0" parTransId="{7BA1DAC9-C3FA-4290-813D-B929CA47C9E1}" sibTransId="{96386357-1EB6-4E16-AAB5-6A24179293ED}"/>
    <dgm:cxn modelId="{BFECB5BD-0F12-4FFC-B2C8-85F5CCD5E34A}" type="presOf" srcId="{44C2B1B0-4233-4ED2-857E-8703653E918E}" destId="{FA419629-3F31-49B1-AF7E-7C7D9D604A11}" srcOrd="0" destOrd="0" presId="urn:microsoft.com/office/officeart/2005/8/layout/cycle6"/>
    <dgm:cxn modelId="{32C934D3-543B-473B-B5F9-2F9A4EB2202F}" type="presOf" srcId="{DBA2FD6D-EA8E-4736-A78A-469D4015489D}" destId="{92650B21-2AAC-42AC-8EFA-4C21C5E1739B}" srcOrd="0" destOrd="0" presId="urn:microsoft.com/office/officeart/2005/8/layout/cycle6"/>
    <dgm:cxn modelId="{7924E0E1-8042-459F-9E07-A4E3E0ACC2C8}" type="presOf" srcId="{E8E81452-A3A4-4E00-ABBF-35EC70B94BD5}" destId="{2E6A20EE-C13A-4FED-8E98-BE68D8DB53C4}" srcOrd="0" destOrd="0" presId="urn:microsoft.com/office/officeart/2005/8/layout/cycle6"/>
    <dgm:cxn modelId="{D31FBFDD-6D44-4CD1-A786-1D021EB947A2}" type="presParOf" srcId="{D0428FC3-D8F4-44D3-B749-717C3FDB16A7}" destId="{2E6A20EE-C13A-4FED-8E98-BE68D8DB53C4}" srcOrd="0" destOrd="0" presId="urn:microsoft.com/office/officeart/2005/8/layout/cycle6"/>
    <dgm:cxn modelId="{0895AC05-8776-434D-A854-71704E6CDC8A}" type="presParOf" srcId="{D0428FC3-D8F4-44D3-B749-717C3FDB16A7}" destId="{F6311E60-4CBF-4C81-B5DA-79F48DD24EC9}" srcOrd="1" destOrd="0" presId="urn:microsoft.com/office/officeart/2005/8/layout/cycle6"/>
    <dgm:cxn modelId="{F5CF5422-C997-4207-A8EA-BF0209F6B13C}" type="presParOf" srcId="{D0428FC3-D8F4-44D3-B749-717C3FDB16A7}" destId="{FA419629-3F31-49B1-AF7E-7C7D9D604A11}" srcOrd="2" destOrd="0" presId="urn:microsoft.com/office/officeart/2005/8/layout/cycle6"/>
    <dgm:cxn modelId="{7D1B6D7E-9561-4DB4-AD6A-F0752B0FC7E9}" type="presParOf" srcId="{D0428FC3-D8F4-44D3-B749-717C3FDB16A7}" destId="{92650B21-2AAC-42AC-8EFA-4C21C5E1739B}" srcOrd="3" destOrd="0" presId="urn:microsoft.com/office/officeart/2005/8/layout/cycle6"/>
    <dgm:cxn modelId="{750680CB-6496-444D-A08A-92A6E7B53399}" type="presParOf" srcId="{D0428FC3-D8F4-44D3-B749-717C3FDB16A7}" destId="{7E364448-E0B6-4466-B231-682A2FF182AA}" srcOrd="4" destOrd="0" presId="urn:microsoft.com/office/officeart/2005/8/layout/cycle6"/>
    <dgm:cxn modelId="{0E9A2570-9814-48EE-95A4-BEB1E9C7686C}" type="presParOf" srcId="{D0428FC3-D8F4-44D3-B749-717C3FDB16A7}" destId="{4B2AE417-766C-41AE-A15E-C0412A1C4DDF}" srcOrd="5" destOrd="0" presId="urn:microsoft.com/office/officeart/2005/8/layout/cycle6"/>
    <dgm:cxn modelId="{F6A58736-15B9-4D8D-856E-D7FAFEB94FD3}" type="presParOf" srcId="{D0428FC3-D8F4-44D3-B749-717C3FDB16A7}" destId="{FBB109CD-04F5-4CF9-B711-E808B128B214}" srcOrd="6" destOrd="0" presId="urn:microsoft.com/office/officeart/2005/8/layout/cycle6"/>
    <dgm:cxn modelId="{935E5FFC-CC23-43AB-B200-41BD43A53122}" type="presParOf" srcId="{D0428FC3-D8F4-44D3-B749-717C3FDB16A7}" destId="{3A72DAB7-F2B8-41C7-B43E-BF8640C07EA2}" srcOrd="7" destOrd="0" presId="urn:microsoft.com/office/officeart/2005/8/layout/cycle6"/>
    <dgm:cxn modelId="{F32D9FA0-C11B-4A67-9310-F2E4488D9FDF}" type="presParOf" srcId="{D0428FC3-D8F4-44D3-B749-717C3FDB16A7}" destId="{57E93109-8171-42E1-A591-2165CA1B9757}" srcOrd="8" destOrd="0" presId="urn:microsoft.com/office/officeart/2005/8/layout/cycle6"/>
    <dgm:cxn modelId="{1A540188-B098-4E08-B825-E046A692F511}" type="presParOf" srcId="{D0428FC3-D8F4-44D3-B749-717C3FDB16A7}" destId="{727CE1B2-4724-4C9B-ACA5-3D2147A114A9}" srcOrd="9" destOrd="0" presId="urn:microsoft.com/office/officeart/2005/8/layout/cycle6"/>
    <dgm:cxn modelId="{530052EA-1A93-4910-BED4-D1E2C3CDFE03}" type="presParOf" srcId="{D0428FC3-D8F4-44D3-B749-717C3FDB16A7}" destId="{D52DFCBE-9DF3-4C39-8995-017177E06A0A}" srcOrd="10" destOrd="0" presId="urn:microsoft.com/office/officeart/2005/8/layout/cycle6"/>
    <dgm:cxn modelId="{572E64C7-0633-4AFE-A08D-43BC56FB51DD}" type="presParOf" srcId="{D0428FC3-D8F4-44D3-B749-717C3FDB16A7}" destId="{D82F3A7F-42E0-4C62-A615-CE073ED0E00A}" srcOrd="11" destOrd="0" presId="urn:microsoft.com/office/officeart/2005/8/layout/cycle6"/>
    <dgm:cxn modelId="{B63D6003-195A-4136-B944-B3A362CF2B91}" type="presParOf" srcId="{D0428FC3-D8F4-44D3-B749-717C3FDB16A7}" destId="{D44ED064-B14C-4A43-A772-AFA274966F89}" srcOrd="12" destOrd="0" presId="urn:microsoft.com/office/officeart/2005/8/layout/cycle6"/>
    <dgm:cxn modelId="{16699FB9-47FF-4CA8-A1D4-AFCDD495ABFE}" type="presParOf" srcId="{D0428FC3-D8F4-44D3-B749-717C3FDB16A7}" destId="{7D771154-D78E-44A5-ADD1-2EAB18C5AF21}" srcOrd="13" destOrd="0" presId="urn:microsoft.com/office/officeart/2005/8/layout/cycle6"/>
    <dgm:cxn modelId="{23A50AE8-660A-4CE1-8EAF-406644C60B69}" type="presParOf" srcId="{D0428FC3-D8F4-44D3-B749-717C3FDB16A7}" destId="{AF664EE4-50DF-4C5E-8302-E3E7465408EC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1E2C1-5B19-4151-9B54-2F97F1B44156}">
      <dsp:nvSpPr>
        <dsp:cNvPr id="0" name=""/>
        <dsp:cNvSpPr/>
      </dsp:nvSpPr>
      <dsp:spPr>
        <a:xfrm>
          <a:off x="621714" y="422066"/>
          <a:ext cx="1243429" cy="12434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4D0B5-30FC-4449-B7DF-29D91F6E389C}">
      <dsp:nvSpPr>
        <dsp:cNvPr id="0" name=""/>
        <dsp:cNvSpPr/>
      </dsp:nvSpPr>
      <dsp:spPr>
        <a:xfrm>
          <a:off x="1691063" y="1660742"/>
          <a:ext cx="795794" cy="4103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>
        <a:off x="1691063" y="1660742"/>
        <a:ext cx="795794" cy="410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6DB43-95BC-44FE-8DBF-467706A80900}">
      <dsp:nvSpPr>
        <dsp:cNvPr id="0" name=""/>
        <dsp:cNvSpPr/>
      </dsp:nvSpPr>
      <dsp:spPr>
        <a:xfrm>
          <a:off x="621714" y="558003"/>
          <a:ext cx="1243429" cy="12434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8A251-0AFC-4CAF-A2FD-B6B1EAA78244}">
      <dsp:nvSpPr>
        <dsp:cNvPr id="0" name=""/>
        <dsp:cNvSpPr/>
      </dsp:nvSpPr>
      <dsp:spPr>
        <a:xfrm>
          <a:off x="1691063" y="1949103"/>
          <a:ext cx="795794" cy="4103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>
        <a:off x="1691063" y="1949103"/>
        <a:ext cx="795794" cy="410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5C892-8843-488B-8489-B473009BC1AC}">
      <dsp:nvSpPr>
        <dsp:cNvPr id="0" name=""/>
        <dsp:cNvSpPr/>
      </dsp:nvSpPr>
      <dsp:spPr>
        <a:xfrm>
          <a:off x="621714" y="422065"/>
          <a:ext cx="1243429" cy="12434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C88F7-29CF-4729-A657-38709A9A84B5}">
      <dsp:nvSpPr>
        <dsp:cNvPr id="0" name=""/>
        <dsp:cNvSpPr/>
      </dsp:nvSpPr>
      <dsp:spPr>
        <a:xfrm>
          <a:off x="1691063" y="1677228"/>
          <a:ext cx="795794" cy="4103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>
        <a:off x="1691063" y="1677228"/>
        <a:ext cx="795794" cy="4103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4E0BC-E51B-4E66-AAC2-94A335153EAB}">
      <dsp:nvSpPr>
        <dsp:cNvPr id="0" name=""/>
        <dsp:cNvSpPr/>
      </dsp:nvSpPr>
      <dsp:spPr>
        <a:xfrm>
          <a:off x="621714" y="507443"/>
          <a:ext cx="1243429" cy="12434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547D5-058E-4BD4-AFB6-CA10921725ED}">
      <dsp:nvSpPr>
        <dsp:cNvPr id="0" name=""/>
        <dsp:cNvSpPr/>
      </dsp:nvSpPr>
      <dsp:spPr>
        <a:xfrm>
          <a:off x="1671311" y="1797977"/>
          <a:ext cx="795794" cy="4103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 dirty="0"/>
        </a:p>
      </dsp:txBody>
      <dsp:txXfrm>
        <a:off x="1671311" y="1797977"/>
        <a:ext cx="795794" cy="410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6C5BA-9933-4334-83E3-A7619AD1D806}">
      <dsp:nvSpPr>
        <dsp:cNvPr id="0" name=""/>
        <dsp:cNvSpPr/>
      </dsp:nvSpPr>
      <dsp:spPr>
        <a:xfrm>
          <a:off x="697706" y="793"/>
          <a:ext cx="3714749" cy="185737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200" kern="1200" dirty="0"/>
            <a:t>Equity Offering</a:t>
          </a:r>
        </a:p>
      </dsp:txBody>
      <dsp:txXfrm>
        <a:off x="752107" y="55194"/>
        <a:ext cx="3605947" cy="1748572"/>
      </dsp:txXfrm>
    </dsp:sp>
    <dsp:sp modelId="{B6228B9C-CB08-4FEB-8A99-F5EE7DB9E049}">
      <dsp:nvSpPr>
        <dsp:cNvPr id="0" name=""/>
        <dsp:cNvSpPr/>
      </dsp:nvSpPr>
      <dsp:spPr>
        <a:xfrm>
          <a:off x="1069181" y="1858168"/>
          <a:ext cx="371474" cy="139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031"/>
              </a:lnTo>
              <a:lnTo>
                <a:pt x="371474" y="1393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AC84B-A424-480C-BE86-FBB59E6EA033}">
      <dsp:nvSpPr>
        <dsp:cNvPr id="0" name=""/>
        <dsp:cNvSpPr/>
      </dsp:nvSpPr>
      <dsp:spPr>
        <a:xfrm>
          <a:off x="1440656" y="2322512"/>
          <a:ext cx="2971800" cy="1857374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No Repayment Pressure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Access to Expertise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Increased Capital</a:t>
          </a:r>
        </a:p>
      </dsp:txBody>
      <dsp:txXfrm>
        <a:off x="1495057" y="2376913"/>
        <a:ext cx="2862998" cy="1748572"/>
      </dsp:txXfrm>
    </dsp:sp>
    <dsp:sp modelId="{BE287DC3-1F8A-40A2-9A57-3AC96034212D}">
      <dsp:nvSpPr>
        <dsp:cNvPr id="0" name=""/>
        <dsp:cNvSpPr/>
      </dsp:nvSpPr>
      <dsp:spPr>
        <a:xfrm>
          <a:off x="1069181" y="1858168"/>
          <a:ext cx="371474" cy="3714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4749"/>
              </a:lnTo>
              <a:lnTo>
                <a:pt x="371474" y="3714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2DCF7-E76A-4B05-95EE-82C38578056F}">
      <dsp:nvSpPr>
        <dsp:cNvPr id="0" name=""/>
        <dsp:cNvSpPr/>
      </dsp:nvSpPr>
      <dsp:spPr>
        <a:xfrm>
          <a:off x="1440656" y="4644231"/>
          <a:ext cx="2971800" cy="1857374"/>
        </a:xfrm>
        <a:prstGeom prst="roundRect">
          <a:avLst>
            <a:gd name="adj" fmla="val 10000"/>
          </a:avLst>
        </a:prstGeom>
        <a:solidFill>
          <a:srgbClr val="FF0000">
            <a:alpha val="76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Dilution of Ownership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Potential Conflicts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Costly Process</a:t>
          </a:r>
          <a:endParaRPr lang="en-IN" sz="2500" kern="1200" dirty="0"/>
        </a:p>
      </dsp:txBody>
      <dsp:txXfrm>
        <a:off x="1495057" y="4698632"/>
        <a:ext cx="2862998" cy="1748572"/>
      </dsp:txXfrm>
    </dsp:sp>
    <dsp:sp modelId="{77843931-1B41-42FB-B53D-8E9093EF27C7}">
      <dsp:nvSpPr>
        <dsp:cNvPr id="0" name=""/>
        <dsp:cNvSpPr/>
      </dsp:nvSpPr>
      <dsp:spPr>
        <a:xfrm>
          <a:off x="5341143" y="0"/>
          <a:ext cx="3714749" cy="185737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200" kern="1200" dirty="0"/>
            <a:t>Strategic Partnerships</a:t>
          </a:r>
        </a:p>
      </dsp:txBody>
      <dsp:txXfrm>
        <a:off x="5395544" y="54401"/>
        <a:ext cx="3605947" cy="1748572"/>
      </dsp:txXfrm>
    </dsp:sp>
    <dsp:sp modelId="{896490A8-7C5D-4088-ADF6-D75BDDDC92E0}">
      <dsp:nvSpPr>
        <dsp:cNvPr id="0" name=""/>
        <dsp:cNvSpPr/>
      </dsp:nvSpPr>
      <dsp:spPr>
        <a:xfrm>
          <a:off x="5712618" y="1857374"/>
          <a:ext cx="371474" cy="1393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825"/>
              </a:lnTo>
              <a:lnTo>
                <a:pt x="371474" y="13938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8A74-1599-4C8B-A3E1-2030182EE998}">
      <dsp:nvSpPr>
        <dsp:cNvPr id="0" name=""/>
        <dsp:cNvSpPr/>
      </dsp:nvSpPr>
      <dsp:spPr>
        <a:xfrm>
          <a:off x="6084093" y="2322512"/>
          <a:ext cx="2971800" cy="1857374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2500" b="0" i="0" kern="1200" dirty="0"/>
            <a:t>Resource Sharing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2500" b="0" i="0" kern="1200" dirty="0"/>
            <a:t>Risk Mitigation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2500" b="0" i="0" kern="1200" dirty="0"/>
            <a:t>Enhanced Market Reach</a:t>
          </a:r>
          <a:endParaRPr lang="en-IN" sz="2500" kern="1200" dirty="0"/>
        </a:p>
      </dsp:txBody>
      <dsp:txXfrm>
        <a:off x="6138494" y="2376913"/>
        <a:ext cx="2862998" cy="1748572"/>
      </dsp:txXfrm>
    </dsp:sp>
    <dsp:sp modelId="{02ECB31B-CD8F-4652-B60A-C9CF614FB1A8}">
      <dsp:nvSpPr>
        <dsp:cNvPr id="0" name=""/>
        <dsp:cNvSpPr/>
      </dsp:nvSpPr>
      <dsp:spPr>
        <a:xfrm>
          <a:off x="5712618" y="1857374"/>
          <a:ext cx="371474" cy="3715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5543"/>
              </a:lnTo>
              <a:lnTo>
                <a:pt x="371474" y="37155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B481A-DAEB-4A30-8271-B3EDD536A11A}">
      <dsp:nvSpPr>
        <dsp:cNvPr id="0" name=""/>
        <dsp:cNvSpPr/>
      </dsp:nvSpPr>
      <dsp:spPr>
        <a:xfrm>
          <a:off x="6084093" y="4644231"/>
          <a:ext cx="2971800" cy="1857374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Shared Control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Alignment Challenges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/>
            <a:t>Dependency Risks</a:t>
          </a:r>
          <a:endParaRPr lang="en-IN" sz="2500" kern="1200" dirty="0"/>
        </a:p>
      </dsp:txBody>
      <dsp:txXfrm>
        <a:off x="6138494" y="4698632"/>
        <a:ext cx="2862998" cy="17485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6C5BA-9933-4334-83E3-A7619AD1D806}">
      <dsp:nvSpPr>
        <dsp:cNvPr id="0" name=""/>
        <dsp:cNvSpPr/>
      </dsp:nvSpPr>
      <dsp:spPr>
        <a:xfrm>
          <a:off x="878639" y="3036"/>
          <a:ext cx="3712187" cy="185609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Debt Financing</a:t>
          </a:r>
        </a:p>
      </dsp:txBody>
      <dsp:txXfrm>
        <a:off x="933002" y="57399"/>
        <a:ext cx="3603461" cy="1747367"/>
      </dsp:txXfrm>
    </dsp:sp>
    <dsp:sp modelId="{B6228B9C-CB08-4FEB-8A99-F5EE7DB9E049}">
      <dsp:nvSpPr>
        <dsp:cNvPr id="0" name=""/>
        <dsp:cNvSpPr/>
      </dsp:nvSpPr>
      <dsp:spPr>
        <a:xfrm>
          <a:off x="1249858" y="1859129"/>
          <a:ext cx="371218" cy="1392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070"/>
              </a:lnTo>
              <a:lnTo>
                <a:pt x="371218" y="13920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AC84B-A424-480C-BE86-FBB59E6EA033}">
      <dsp:nvSpPr>
        <dsp:cNvPr id="0" name=""/>
        <dsp:cNvSpPr/>
      </dsp:nvSpPr>
      <dsp:spPr>
        <a:xfrm>
          <a:off x="1621077" y="2323153"/>
          <a:ext cx="2969749" cy="1856093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Ownership Retention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Tax Benefits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Predictable Payments</a:t>
          </a:r>
          <a:endParaRPr lang="en-IN" sz="2300" kern="1200" dirty="0"/>
        </a:p>
      </dsp:txBody>
      <dsp:txXfrm>
        <a:off x="1675440" y="2377516"/>
        <a:ext cx="2861023" cy="1747367"/>
      </dsp:txXfrm>
    </dsp:sp>
    <dsp:sp modelId="{BE287DC3-1F8A-40A2-9A57-3AC96034212D}">
      <dsp:nvSpPr>
        <dsp:cNvPr id="0" name=""/>
        <dsp:cNvSpPr/>
      </dsp:nvSpPr>
      <dsp:spPr>
        <a:xfrm>
          <a:off x="1249858" y="1859129"/>
          <a:ext cx="371218" cy="37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2187"/>
              </a:lnTo>
              <a:lnTo>
                <a:pt x="371218" y="37121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2DCF7-E76A-4B05-95EE-82C38578056F}">
      <dsp:nvSpPr>
        <dsp:cNvPr id="0" name=""/>
        <dsp:cNvSpPr/>
      </dsp:nvSpPr>
      <dsp:spPr>
        <a:xfrm>
          <a:off x="1621077" y="4643270"/>
          <a:ext cx="2969749" cy="1856093"/>
        </a:xfrm>
        <a:prstGeom prst="roundRect">
          <a:avLst>
            <a:gd name="adj" fmla="val 10000"/>
          </a:avLst>
        </a:prstGeom>
        <a:solidFill>
          <a:srgbClr val="FF0000">
            <a:alpha val="76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Repayment Obligation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Increased Financial Risk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Collateral Requirement</a:t>
          </a:r>
          <a:endParaRPr lang="en-IN" sz="2300" kern="1200" dirty="0"/>
        </a:p>
      </dsp:txBody>
      <dsp:txXfrm>
        <a:off x="1675440" y="4697633"/>
        <a:ext cx="2861023" cy="17473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A20EE-C13A-4FED-8E98-BE68D8DB53C4}">
      <dsp:nvSpPr>
        <dsp:cNvPr id="0" name=""/>
        <dsp:cNvSpPr/>
      </dsp:nvSpPr>
      <dsp:spPr>
        <a:xfrm>
          <a:off x="3808809" y="3793"/>
          <a:ext cx="2135981" cy="138838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Enhanced Market Credibility</a:t>
          </a:r>
        </a:p>
      </dsp:txBody>
      <dsp:txXfrm>
        <a:off x="3876584" y="71568"/>
        <a:ext cx="2000431" cy="1252837"/>
      </dsp:txXfrm>
    </dsp:sp>
    <dsp:sp modelId="{FA419629-3F31-49B1-AF7E-7C7D9D604A11}">
      <dsp:nvSpPr>
        <dsp:cNvPr id="0" name=""/>
        <dsp:cNvSpPr/>
      </dsp:nvSpPr>
      <dsp:spPr>
        <a:xfrm>
          <a:off x="2104648" y="697986"/>
          <a:ext cx="5544302" cy="5544302"/>
        </a:xfrm>
        <a:custGeom>
          <a:avLst/>
          <a:gdLst/>
          <a:ahLst/>
          <a:cxnLst/>
          <a:rect l="0" t="0" r="0" b="0"/>
          <a:pathLst>
            <a:path>
              <a:moveTo>
                <a:pt x="3854793" y="220150"/>
              </a:moveTo>
              <a:arcTo wR="2772151" hR="2772151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50B21-2AAC-42AC-8EFA-4C21C5E1739B}">
      <dsp:nvSpPr>
        <dsp:cNvPr id="0" name=""/>
        <dsp:cNvSpPr/>
      </dsp:nvSpPr>
      <dsp:spPr>
        <a:xfrm>
          <a:off x="6445281" y="1919302"/>
          <a:ext cx="2135981" cy="138838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Favourable Equity Market Conditions</a:t>
          </a:r>
        </a:p>
      </dsp:txBody>
      <dsp:txXfrm>
        <a:off x="6513056" y="1987077"/>
        <a:ext cx="2000431" cy="1252837"/>
      </dsp:txXfrm>
    </dsp:sp>
    <dsp:sp modelId="{4B2AE417-766C-41AE-A15E-C0412A1C4DDF}">
      <dsp:nvSpPr>
        <dsp:cNvPr id="0" name=""/>
        <dsp:cNvSpPr/>
      </dsp:nvSpPr>
      <dsp:spPr>
        <a:xfrm>
          <a:off x="2104648" y="697986"/>
          <a:ext cx="5544302" cy="5544302"/>
        </a:xfrm>
        <a:custGeom>
          <a:avLst/>
          <a:gdLst/>
          <a:ahLst/>
          <a:cxnLst/>
          <a:rect l="0" t="0" r="0" b="0"/>
          <a:pathLst>
            <a:path>
              <a:moveTo>
                <a:pt x="5540521" y="2627414"/>
              </a:moveTo>
              <a:arcTo wR="2772151" hR="2772151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109CD-04F5-4CF9-B711-E808B128B214}">
      <dsp:nvSpPr>
        <dsp:cNvPr id="0" name=""/>
        <dsp:cNvSpPr/>
      </dsp:nvSpPr>
      <dsp:spPr>
        <a:xfrm>
          <a:off x="5438238" y="5018661"/>
          <a:ext cx="2135981" cy="138838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Access to Expertise and Networks</a:t>
          </a:r>
        </a:p>
      </dsp:txBody>
      <dsp:txXfrm>
        <a:off x="5506013" y="5086436"/>
        <a:ext cx="2000431" cy="1252837"/>
      </dsp:txXfrm>
    </dsp:sp>
    <dsp:sp modelId="{57E93109-8171-42E1-A591-2165CA1B9757}">
      <dsp:nvSpPr>
        <dsp:cNvPr id="0" name=""/>
        <dsp:cNvSpPr/>
      </dsp:nvSpPr>
      <dsp:spPr>
        <a:xfrm>
          <a:off x="2104648" y="697986"/>
          <a:ext cx="5544302" cy="5544302"/>
        </a:xfrm>
        <a:custGeom>
          <a:avLst/>
          <a:gdLst/>
          <a:ahLst/>
          <a:cxnLst/>
          <a:rect l="0" t="0" r="0" b="0"/>
          <a:pathLst>
            <a:path>
              <a:moveTo>
                <a:pt x="3322589" y="5489105"/>
              </a:moveTo>
              <a:arcTo wR="2772151" hR="2772151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CE1B2-4724-4C9B-ACA5-3D2147A114A9}">
      <dsp:nvSpPr>
        <dsp:cNvPr id="0" name=""/>
        <dsp:cNvSpPr/>
      </dsp:nvSpPr>
      <dsp:spPr>
        <a:xfrm>
          <a:off x="2179379" y="5018661"/>
          <a:ext cx="2135981" cy="138838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Larger Capital influx with no repayment obligations</a:t>
          </a:r>
        </a:p>
      </dsp:txBody>
      <dsp:txXfrm>
        <a:off x="2247154" y="5086436"/>
        <a:ext cx="2000431" cy="1252837"/>
      </dsp:txXfrm>
    </dsp:sp>
    <dsp:sp modelId="{D82F3A7F-42E0-4C62-A615-CE073ED0E00A}">
      <dsp:nvSpPr>
        <dsp:cNvPr id="0" name=""/>
        <dsp:cNvSpPr/>
      </dsp:nvSpPr>
      <dsp:spPr>
        <a:xfrm>
          <a:off x="2104648" y="697986"/>
          <a:ext cx="5544302" cy="5544302"/>
        </a:xfrm>
        <a:custGeom>
          <a:avLst/>
          <a:gdLst/>
          <a:ahLst/>
          <a:cxnLst/>
          <a:rect l="0" t="0" r="0" b="0"/>
          <a:pathLst>
            <a:path>
              <a:moveTo>
                <a:pt x="462964" y="4305930"/>
              </a:moveTo>
              <a:arcTo wR="2772151" hR="2772151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ED064-B14C-4A43-A772-AFA274966F89}">
      <dsp:nvSpPr>
        <dsp:cNvPr id="0" name=""/>
        <dsp:cNvSpPr/>
      </dsp:nvSpPr>
      <dsp:spPr>
        <a:xfrm>
          <a:off x="1172337" y="1919302"/>
          <a:ext cx="2135981" cy="138838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Operational Flexibility and Ongoing Support</a:t>
          </a:r>
        </a:p>
      </dsp:txBody>
      <dsp:txXfrm>
        <a:off x="1240112" y="1987077"/>
        <a:ext cx="2000431" cy="1252837"/>
      </dsp:txXfrm>
    </dsp:sp>
    <dsp:sp modelId="{AF664EE4-50DF-4C5E-8302-E3E7465408EC}">
      <dsp:nvSpPr>
        <dsp:cNvPr id="0" name=""/>
        <dsp:cNvSpPr/>
      </dsp:nvSpPr>
      <dsp:spPr>
        <a:xfrm>
          <a:off x="2104648" y="697986"/>
          <a:ext cx="5544302" cy="5544302"/>
        </a:xfrm>
        <a:custGeom>
          <a:avLst/>
          <a:gdLst/>
          <a:ahLst/>
          <a:cxnLst/>
          <a:rect l="0" t="0" r="0" b="0"/>
          <a:pathLst>
            <a:path>
              <a:moveTo>
                <a:pt x="483315" y="1208164"/>
              </a:moveTo>
              <a:arcTo wR="2772151" hR="2772151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0.55224</cdr:x>
      <cdr:y>0.3618</cdr:y>
    </cdr:from>
    <cdr:to>
      <cdr:x>0.86269</cdr:x>
      <cdr:y>0.53258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788F6B89-8FF5-8DCA-6179-E80B79EC4B67}"/>
            </a:ext>
          </a:extLst>
        </cdr:cNvPr>
        <cdr:cNvCxnSpPr/>
      </cdr:nvCxnSpPr>
      <cdr:spPr>
        <a:xfrm xmlns:a="http://schemas.openxmlformats.org/drawingml/2006/main" flipV="1">
          <a:off x="2685142" y="1168400"/>
          <a:ext cx="1509486" cy="551543"/>
        </a:xfrm>
        <a:prstGeom xmlns:a="http://schemas.openxmlformats.org/drawingml/2006/main" prst="straightConnector1">
          <a:avLst/>
        </a:prstGeom>
        <a:ln xmlns:a="http://schemas.openxmlformats.org/drawingml/2006/main" w="19050">
          <a:prstDash val="lg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0.56848</cdr:x>
      <cdr:y>0.3516</cdr:y>
    </cdr:from>
    <cdr:to>
      <cdr:x>0.80372</cdr:x>
      <cdr:y>0.43559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C757AB2-2894-76E5-0D94-5EB16D43177A}"/>
            </a:ext>
          </a:extLst>
        </cdr:cNvPr>
        <cdr:cNvSpPr txBox="1"/>
      </cdr:nvSpPr>
      <cdr:spPr>
        <a:xfrm xmlns:a="http://schemas.openxmlformats.org/drawingml/2006/main" rot="20253858">
          <a:off x="2764120" y="1135480"/>
          <a:ext cx="1143783" cy="2712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100" kern="1200" dirty="0"/>
            <a:t>@CAGR 15%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25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9E93F-0034-BDF5-98A9-AE1487B8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15055-577F-FEAB-2BE5-AAA04069E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EF213-CCCF-B1E5-408D-10B90F217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C5D0C-6D3C-10E8-18E1-B1BBE883D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9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7F355-8CB8-42B0-620F-6A0BE888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EDBFC-1F10-7EAB-FAA2-8998572B8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C9F63-497D-13A9-0E88-67D911D1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97C71-2C4D-2C8E-F3B9-8EBA79B36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4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902B3-5989-339F-132C-396EF3B5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453676-B8EA-32C1-8260-E72052714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DAA40-6FCF-B690-B21B-20FFEA85C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C293-DB8E-02AC-7627-D846BC520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54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1355875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1643885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1352954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671548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503041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  <p:extLst>
      <p:ext uri="{BB962C8B-B14F-4D97-AF65-F5344CB8AC3E}">
        <p14:creationId xmlns:p14="http://schemas.microsoft.com/office/powerpoint/2010/main" val="4172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Invest@investventbank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966"/>
            <a:ext cx="6110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Rocking Tech. Co. Inc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29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PQR Capital Advisors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010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 29, 2024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4558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53207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628680"/>
            <a:ext cx="15347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Yana Mir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D403A-168B-DDB8-0588-91A01E91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98604D4-6492-4784-3228-69561980F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684414"/>
              </p:ext>
            </p:extLst>
          </p:nvPr>
        </p:nvGraphicFramePr>
        <p:xfrm>
          <a:off x="169333" y="1016615"/>
          <a:ext cx="7145866" cy="3565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C9A3BF7-2964-B0D7-C35A-16BD68900132}"/>
              </a:ext>
            </a:extLst>
          </p:cNvPr>
          <p:cNvSpPr txBox="1"/>
          <p:nvPr/>
        </p:nvSpPr>
        <p:spPr>
          <a:xfrm>
            <a:off x="1451429" y="269465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2E782"/>
                </a:solidFill>
                <a:latin typeface="Prata" pitchFamily="34" charset="0"/>
              </a:rPr>
              <a:t>Performance Overview</a:t>
            </a:r>
            <a:endParaRPr lang="en-IN" sz="40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AD26CA5-214C-CDDC-F874-3F14EE8E9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257989"/>
              </p:ext>
            </p:extLst>
          </p:nvPr>
        </p:nvGraphicFramePr>
        <p:xfrm>
          <a:off x="7315199" y="1007869"/>
          <a:ext cx="7145865" cy="3565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DEB64ED-5BD4-0CAD-D5E0-D00D068EB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086448"/>
              </p:ext>
            </p:extLst>
          </p:nvPr>
        </p:nvGraphicFramePr>
        <p:xfrm>
          <a:off x="169336" y="4573135"/>
          <a:ext cx="7145865" cy="33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6005F50-8B2E-9B40-D6E5-67C5705AC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098481"/>
              </p:ext>
            </p:extLst>
          </p:nvPr>
        </p:nvGraphicFramePr>
        <p:xfrm>
          <a:off x="7315201" y="4530141"/>
          <a:ext cx="7145864" cy="347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B095FB-6F00-E438-579A-DB58E5BF8D0B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4565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EC6A-0305-3C63-B167-6523E452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37B706-40CD-AEE4-D52C-4B90126E2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76535"/>
              </p:ext>
            </p:extLst>
          </p:nvPr>
        </p:nvGraphicFramePr>
        <p:xfrm>
          <a:off x="0" y="0"/>
          <a:ext cx="14630396" cy="102492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6932">
                  <a:extLst>
                    <a:ext uri="{9D8B030D-6E8A-4147-A177-3AD203B41FA5}">
                      <a16:colId xmlns:a16="http://schemas.microsoft.com/office/drawing/2014/main" val="151735024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3006058948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3107991225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104902876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284420401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53937034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391341857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535732697"/>
                    </a:ext>
                  </a:extLst>
                </a:gridCol>
              </a:tblGrid>
              <a:tr h="855876">
                <a:tc gridSpan="8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4000" dirty="0"/>
                        <a:t>                </a:t>
                      </a:r>
                      <a:r>
                        <a:rPr lang="en-IN" sz="4000" dirty="0">
                          <a:solidFill>
                            <a:schemeClr val="bg1"/>
                          </a:solidFill>
                        </a:rPr>
                        <a:t>INCOME STATEMENT   (HISTORICAL &amp; PROJECTED)</a:t>
                      </a:r>
                      <a:endParaRPr lang="en-IN" sz="4000" dirty="0"/>
                    </a:p>
                  </a:txBody>
                  <a:tcPr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406953"/>
                  </a:ext>
                </a:extLst>
              </a:tr>
              <a:tr h="320953">
                <a:tc gridSpan="8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Figures in USD                                                                                                     ACTUALS                                                                                      PROJECTIONS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9206"/>
                  </a:ext>
                </a:extLst>
              </a:tr>
              <a:tr h="588415">
                <a:tc gridSpan="8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Particulars                                Dec 2019            Dec 2020             Dec 2021               Dec 2022            Dec 2023            Dec 2024          Dec 2025       </a:t>
                      </a:r>
                      <a:endParaRPr lang="en-IN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47209"/>
                  </a:ext>
                </a:extLst>
              </a:tr>
              <a:tr h="443653">
                <a:tc rowSpan="6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Revenue</a:t>
                      </a:r>
                      <a:br>
                        <a:rPr lang="en-IN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Total Revenue</a:t>
                      </a:r>
                      <a:br>
                        <a:rPr lang="en-IN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YOY Growth %                                                      </a:t>
                      </a:r>
                    </a:p>
                    <a:p>
                      <a:br>
                        <a:rPr lang="en-IN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Cost Of Sales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Total Cost of Sales</a:t>
                      </a: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% of Revenue</a:t>
                      </a:r>
                    </a:p>
                    <a:p>
                      <a:endParaRPr lang="en-IN" i="1" dirty="0"/>
                    </a:p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44269"/>
                  </a:ext>
                </a:extLst>
              </a:tr>
              <a:tr h="32095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24415"/>
                  </a:ext>
                </a:extLst>
              </a:tr>
              <a:tr h="32095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11552"/>
                  </a:ext>
                </a:extLst>
              </a:tr>
              <a:tr h="3783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57091"/>
                  </a:ext>
                </a:extLst>
              </a:tr>
              <a:tr h="29555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25761"/>
                  </a:ext>
                </a:extLst>
              </a:tr>
              <a:tr h="5033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1556"/>
                  </a:ext>
                </a:extLst>
              </a:tr>
              <a:tr h="237067">
                <a:tc rowSpan="8">
                  <a:txBody>
                    <a:bodyPr/>
                    <a:lstStyle/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Gross Income                                 </a:t>
                      </a: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Gross  Margin %                                             </a:t>
                      </a:r>
                    </a:p>
                    <a:p>
                      <a:endParaRPr lang="en-IN" i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Operating Expenses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Total operating Expenses</a:t>
                      </a: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% of Revenue</a:t>
                      </a:r>
                      <a:br>
                        <a:rPr lang="en-IN" i="1" dirty="0">
                          <a:solidFill>
                            <a:schemeClr val="bg1"/>
                          </a:solidFill>
                        </a:rPr>
                      </a:br>
                      <a:endParaRPr lang="en-IN" i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Net Income From Operations</a:t>
                      </a: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Operating Margin %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Other Income  &amp; Expenses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86421"/>
                  </a:ext>
                </a:extLst>
              </a:tr>
              <a:tr h="311573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201"/>
                  </a:ext>
                </a:extLst>
              </a:tr>
              <a:tr h="233680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8789"/>
                  </a:ext>
                </a:extLst>
              </a:tr>
              <a:tr h="257387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40453"/>
                  </a:ext>
                </a:extLst>
              </a:tr>
              <a:tr h="196427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5325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65294"/>
                  </a:ext>
                </a:extLst>
              </a:tr>
              <a:tr h="294640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388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4375"/>
                  </a:ext>
                </a:extLst>
              </a:tr>
              <a:tr h="458533">
                <a:tc rowSpan="2">
                  <a:txBody>
                    <a:bodyPr/>
                    <a:lstStyle/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Net Income / Loss</a:t>
                      </a:r>
                    </a:p>
                    <a:p>
                      <a:endParaRPr lang="en-IN" i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Net Income Margin %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08782"/>
                  </a:ext>
                </a:extLst>
              </a:tr>
              <a:tr h="458533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7638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889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962972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48116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98359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EC7BA1-2C05-AC5D-70FF-C8688ED9C23A}"/>
              </a:ext>
            </a:extLst>
          </p:cNvPr>
          <p:cNvCxnSpPr/>
          <p:nvPr/>
        </p:nvCxnSpPr>
        <p:spPr>
          <a:xfrm flipV="1">
            <a:off x="11260666" y="948267"/>
            <a:ext cx="0" cy="406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5CA48C-B627-7546-09A7-B83275637B1F}"/>
              </a:ext>
            </a:extLst>
          </p:cNvPr>
          <p:cNvCxnSpPr/>
          <p:nvPr/>
        </p:nvCxnSpPr>
        <p:spPr>
          <a:xfrm flipV="1">
            <a:off x="2946399" y="948267"/>
            <a:ext cx="0" cy="406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0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E7E9-B76D-54C2-117D-EE9182A1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95EBF6-02CC-78B2-8EEA-66B24EABE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09789"/>
              </p:ext>
            </p:extLst>
          </p:nvPr>
        </p:nvGraphicFramePr>
        <p:xfrm>
          <a:off x="0" y="0"/>
          <a:ext cx="14630396" cy="107952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6932">
                  <a:extLst>
                    <a:ext uri="{9D8B030D-6E8A-4147-A177-3AD203B41FA5}">
                      <a16:colId xmlns:a16="http://schemas.microsoft.com/office/drawing/2014/main" val="151735024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3006058948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3107991225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104902876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284420401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539370344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391341857"/>
                    </a:ext>
                  </a:extLst>
                </a:gridCol>
                <a:gridCol w="1663352">
                  <a:extLst>
                    <a:ext uri="{9D8B030D-6E8A-4147-A177-3AD203B41FA5}">
                      <a16:colId xmlns:a16="http://schemas.microsoft.com/office/drawing/2014/main" val="2535732697"/>
                    </a:ext>
                  </a:extLst>
                </a:gridCol>
              </a:tblGrid>
              <a:tr h="855876">
                <a:tc gridSpan="8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4000" dirty="0"/>
                        <a:t>                </a:t>
                      </a:r>
                      <a:r>
                        <a:rPr lang="en-IN" sz="4000" dirty="0">
                          <a:solidFill>
                            <a:schemeClr val="bg1"/>
                          </a:solidFill>
                        </a:rPr>
                        <a:t>BALANCE SHEET   (HISTORICAL)</a:t>
                      </a:r>
                      <a:endParaRPr lang="en-IN" sz="4000" dirty="0"/>
                    </a:p>
                  </a:txBody>
                  <a:tcPr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406953"/>
                  </a:ext>
                </a:extLst>
              </a:tr>
              <a:tr h="320953">
                <a:tc gridSpan="8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Figures in USD                                                                                                                   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9206"/>
                  </a:ext>
                </a:extLst>
              </a:tr>
              <a:tr h="588415">
                <a:tc gridSpan="8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Particulars                                                                                            Dec 2019          Dec 2020           Dec 2021          Dec 2022            Dec 2023                   </a:t>
                      </a:r>
                      <a:endParaRPr lang="en-IN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47209"/>
                  </a:ext>
                </a:extLst>
              </a:tr>
              <a:tr h="443653">
                <a:tc rowSpan="16" gridSpan="3">
                  <a:txBody>
                    <a:bodyPr/>
                    <a:lstStyle/>
                    <a:p>
                      <a:r>
                        <a:rPr lang="en-IN" dirty="0"/>
                        <a:t>Assets</a:t>
                      </a:r>
                      <a:br>
                        <a:rPr lang="en-IN" dirty="0"/>
                      </a:br>
                      <a:r>
                        <a:rPr lang="en-IN" dirty="0"/>
                        <a:t>Current assets</a:t>
                      </a:r>
                      <a:br>
                        <a:rPr lang="en-IN" dirty="0"/>
                      </a:br>
                      <a:r>
                        <a:rPr lang="en-IN" i="1" dirty="0"/>
                        <a:t>Total Current Assets                                                     </a:t>
                      </a:r>
                    </a:p>
                    <a:p>
                      <a:r>
                        <a:rPr lang="en-IN" i="0" dirty="0"/>
                        <a:t>Fixed Assets</a:t>
                      </a:r>
                    </a:p>
                    <a:p>
                      <a:r>
                        <a:rPr lang="en-IN" i="0" dirty="0"/>
                        <a:t>Total Fixed Assets</a:t>
                      </a:r>
                    </a:p>
                    <a:p>
                      <a:r>
                        <a:rPr lang="en-IN" i="1" dirty="0"/>
                        <a:t>Other Assets</a:t>
                      </a:r>
                    </a:p>
                    <a:p>
                      <a:r>
                        <a:rPr lang="en-IN" i="0" dirty="0"/>
                        <a:t>Total Other Assets                              </a:t>
                      </a:r>
                    </a:p>
                    <a:p>
                      <a:r>
                        <a:rPr lang="en-IN" i="1" dirty="0"/>
                        <a:t>Total Assets                                           </a:t>
                      </a:r>
                    </a:p>
                    <a:p>
                      <a:endParaRPr lang="en-IN" i="0" dirty="0"/>
                    </a:p>
                    <a:p>
                      <a:r>
                        <a:rPr lang="en-IN" i="0" dirty="0"/>
                        <a:t>Liabilities and Equity</a:t>
                      </a:r>
                    </a:p>
                    <a:p>
                      <a:r>
                        <a:rPr lang="en-IN" i="1" dirty="0"/>
                        <a:t>Liabilities</a:t>
                      </a:r>
                      <a:br>
                        <a:rPr lang="en-IN" i="1" dirty="0"/>
                      </a:br>
                      <a:endParaRPr lang="en-IN" i="1" dirty="0"/>
                    </a:p>
                    <a:p>
                      <a:r>
                        <a:rPr lang="en-IN" i="0" dirty="0"/>
                        <a:t>Current Liabilities</a:t>
                      </a:r>
                    </a:p>
                    <a:p>
                      <a:r>
                        <a:rPr lang="en-IN" i="1" dirty="0"/>
                        <a:t>Total </a:t>
                      </a:r>
                      <a:r>
                        <a:rPr lang="en-IN" i="0" dirty="0"/>
                        <a:t>Current Liabilities</a:t>
                      </a:r>
                      <a:endParaRPr lang="en-IN" i="1" dirty="0"/>
                    </a:p>
                    <a:p>
                      <a:r>
                        <a:rPr lang="en-IN" i="0" dirty="0"/>
                        <a:t>Long Term Liabilities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/>
                        <a:t>Total Long Term Liabilities</a:t>
                      </a:r>
                    </a:p>
                    <a:p>
                      <a:endParaRPr lang="en-IN" i="0" dirty="0"/>
                    </a:p>
                    <a:p>
                      <a:r>
                        <a:rPr lang="en-IN" i="0" dirty="0"/>
                        <a:t>Total Liabilities</a:t>
                      </a:r>
                    </a:p>
                    <a:p>
                      <a:r>
                        <a:rPr lang="en-IN" i="0" dirty="0"/>
                        <a:t>Equity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/>
                        <a:t>Total Equity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/>
                        <a:t>Total Liabilities And Members’ Equity</a:t>
                      </a:r>
                    </a:p>
                    <a:p>
                      <a:endParaRPr lang="en-IN" i="0" dirty="0"/>
                    </a:p>
                    <a:p>
                      <a:endParaRPr lang="en-IN" i="0" dirty="0"/>
                    </a:p>
                    <a:p>
                      <a:endParaRPr lang="en-IN" i="0" dirty="0"/>
                    </a:p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16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16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44269"/>
                  </a:ext>
                </a:extLst>
              </a:tr>
              <a:tr h="320953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24415"/>
                  </a:ext>
                </a:extLst>
              </a:tr>
              <a:tr h="320953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11552"/>
                  </a:ext>
                </a:extLst>
              </a:tr>
              <a:tr h="378394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57091"/>
                  </a:ext>
                </a:extLst>
              </a:tr>
              <a:tr h="295553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25761"/>
                  </a:ext>
                </a:extLst>
              </a:tr>
              <a:tr h="503377">
                <a:tc gridSpan="3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1556"/>
                  </a:ext>
                </a:extLst>
              </a:tr>
              <a:tr h="237067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86421"/>
                  </a:ext>
                </a:extLst>
              </a:tr>
              <a:tr h="311573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201"/>
                  </a:ext>
                </a:extLst>
              </a:tr>
              <a:tr h="233680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8789"/>
                  </a:ext>
                </a:extLst>
              </a:tr>
              <a:tr h="257387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40453"/>
                  </a:ext>
                </a:extLst>
              </a:tr>
              <a:tr h="196427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53250"/>
                  </a:ext>
                </a:extLst>
              </a:tr>
              <a:tr h="203200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65294"/>
                  </a:ext>
                </a:extLst>
              </a:tr>
              <a:tr h="294640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38881"/>
                  </a:ext>
                </a:extLst>
              </a:tr>
              <a:tr h="0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4375"/>
                  </a:ext>
                </a:extLst>
              </a:tr>
              <a:tr h="458533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08782"/>
                  </a:ext>
                </a:extLst>
              </a:tr>
              <a:tr h="458533">
                <a:tc gridSpan="3"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57638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889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962972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48116"/>
                  </a:ext>
                </a:extLst>
              </a:tr>
              <a:tr h="458533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983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3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46DF-B80C-E11D-D545-8A1DB785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D169BE-8B28-EF55-C269-9F9912892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494795"/>
              </p:ext>
            </p:extLst>
          </p:nvPr>
        </p:nvGraphicFramePr>
        <p:xfrm>
          <a:off x="0" y="0"/>
          <a:ext cx="14630399" cy="822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69111">
                  <a:extLst>
                    <a:ext uri="{9D8B030D-6E8A-4147-A177-3AD203B41FA5}">
                      <a16:colId xmlns:a16="http://schemas.microsoft.com/office/drawing/2014/main" val="151735024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3898300443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104902876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284420401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53937034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391341857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535732697"/>
                    </a:ext>
                  </a:extLst>
                </a:gridCol>
              </a:tblGrid>
              <a:tr h="895818">
                <a:tc gridSpan="7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sz="4000" dirty="0"/>
                        <a:t>                </a:t>
                      </a:r>
                      <a:r>
                        <a:rPr lang="en-IN" sz="4000" dirty="0">
                          <a:solidFill>
                            <a:schemeClr val="bg1"/>
                          </a:solidFill>
                        </a:rPr>
                        <a:t>EBITDA Details</a:t>
                      </a:r>
                      <a:endParaRPr lang="en-IN" sz="4000" dirty="0"/>
                    </a:p>
                  </a:txBody>
                  <a:tcPr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406953"/>
                  </a:ext>
                </a:extLst>
              </a:tr>
              <a:tr h="335932">
                <a:tc gridSpan="7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Figures in USD                                                                                                                   ACTUAL                                                                         FORECASTED</a:t>
                      </a: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9206"/>
                  </a:ext>
                </a:extLst>
              </a:tr>
              <a:tr h="425071">
                <a:tc gridSpan="7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Particulars                                                                              Dec 2020          Dec 2021          Dec 2022       Dec 2023            Dec 2024         Dec 2025   </a:t>
                      </a:r>
                      <a:endParaRPr lang="en-IN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47209"/>
                  </a:ext>
                </a:extLst>
              </a:tr>
              <a:tr h="335932">
                <a:tc rowSpan="15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EBITDA</a:t>
                      </a:r>
                      <a:br>
                        <a:rPr lang="en-IN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i="1" dirty="0" err="1">
                          <a:solidFill>
                            <a:schemeClr val="bg1"/>
                          </a:solidFill>
                        </a:rPr>
                        <a:t>EBITDA</a:t>
                      </a:r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 %</a:t>
                      </a:r>
                      <a:br>
                        <a:rPr lang="en-IN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Software Expense                                                   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Hardware Expense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Automobile Payment</a:t>
                      </a:r>
                    </a:p>
                    <a:p>
                      <a:endParaRPr lang="en-IN" i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Bad Debt Expense                         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Payroll  - Salaries                                 </a:t>
                      </a:r>
                    </a:p>
                    <a:p>
                      <a:endParaRPr lang="en-IN" i="1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Professional Fees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Rent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Server Maintenance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Data Storage Charges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System Upgrade</a:t>
                      </a: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Adjustments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Total Equity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Total Liabilities And Members’ Equity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i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i="0" dirty="0">
                          <a:solidFill>
                            <a:schemeClr val="bg1"/>
                          </a:solidFill>
                        </a:rPr>
                        <a:t>Adjusted EBITDA</a:t>
                      </a:r>
                    </a:p>
                    <a:p>
                      <a:r>
                        <a:rPr lang="en-IN" i="1" dirty="0">
                          <a:solidFill>
                            <a:schemeClr val="bg1"/>
                          </a:solidFill>
                        </a:rPr>
                        <a:t>Adjusted EBITDA %</a:t>
                      </a:r>
                    </a:p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44269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24415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11552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57091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25761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51556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786421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201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8789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40453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53250"/>
                  </a:ext>
                </a:extLst>
              </a:tr>
              <a:tr h="335932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65294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38881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58021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95584"/>
                  </a:ext>
                </a:extLst>
              </a:tr>
              <a:tr h="335932">
                <a:tc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962972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58C50-19B1-8847-3632-0140021535F9}"/>
              </a:ext>
            </a:extLst>
          </p:cNvPr>
          <p:cNvCxnSpPr/>
          <p:nvPr/>
        </p:nvCxnSpPr>
        <p:spPr>
          <a:xfrm flipV="1">
            <a:off x="11650133" y="948267"/>
            <a:ext cx="0" cy="406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B82BC4-53FA-D9D9-29B7-3CAF856FC715}"/>
              </a:ext>
            </a:extLst>
          </p:cNvPr>
          <p:cNvCxnSpPr/>
          <p:nvPr/>
        </p:nvCxnSpPr>
        <p:spPr>
          <a:xfrm flipV="1">
            <a:off x="5689600" y="948267"/>
            <a:ext cx="0" cy="406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13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C350-719E-C15A-7A92-4B75710D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CE83A6-46AC-4AE7-AEA2-8CAA03CEC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66680"/>
              </p:ext>
            </p:extLst>
          </p:nvPr>
        </p:nvGraphicFramePr>
        <p:xfrm>
          <a:off x="5175" y="-33870"/>
          <a:ext cx="14630399" cy="83460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69111">
                  <a:extLst>
                    <a:ext uri="{9D8B030D-6E8A-4147-A177-3AD203B41FA5}">
                      <a16:colId xmlns:a16="http://schemas.microsoft.com/office/drawing/2014/main" val="151735024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3898300443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104902876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284420401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539370344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391341857"/>
                    </a:ext>
                  </a:extLst>
                </a:gridCol>
                <a:gridCol w="1493548">
                  <a:extLst>
                    <a:ext uri="{9D8B030D-6E8A-4147-A177-3AD203B41FA5}">
                      <a16:colId xmlns:a16="http://schemas.microsoft.com/office/drawing/2014/main" val="2535732697"/>
                    </a:ext>
                  </a:extLst>
                </a:gridCol>
              </a:tblGrid>
              <a:tr h="895818">
                <a:tc gridSpan="7">
                  <a:txBody>
                    <a:bodyPr/>
                    <a:lstStyle/>
                    <a:p>
                      <a:endParaRPr lang="en-IN" sz="1600" dirty="0"/>
                    </a:p>
                    <a:p>
                      <a:r>
                        <a:rPr lang="en-IN" sz="3600" dirty="0"/>
                        <a:t>                </a:t>
                      </a:r>
                      <a:r>
                        <a:rPr lang="en-IN" sz="4000" dirty="0">
                          <a:solidFill>
                            <a:schemeClr val="bg1"/>
                          </a:solidFill>
                        </a:rPr>
                        <a:t>COMPETITIVE LANDSCAPE</a:t>
                      </a:r>
                      <a:endParaRPr lang="en-IN" sz="3600" dirty="0"/>
                    </a:p>
                  </a:txBody>
                  <a:tcPr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406953"/>
                  </a:ext>
                </a:extLst>
              </a:tr>
              <a:tr h="335932">
                <a:tc gridSpan="7"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9206"/>
                  </a:ext>
                </a:extLst>
              </a:tr>
              <a:tr h="425071">
                <a:tc gridSpan="7"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                                          BUSINESS DESCRIPTION            INVENTORY     MARKETING   CUSTOMER   ACCOUNTING      DATA          INTEGRATION</a:t>
                      </a:r>
                      <a:br>
                        <a:rPr lang="en-IN" sz="2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                                                                                                                                                           SERVICE                                  ANALYTICS </a:t>
                      </a:r>
                      <a:endParaRPr lang="en-IN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47209"/>
                  </a:ext>
                </a:extLst>
              </a:tr>
              <a:tr h="1151467">
                <a:tc rowSpan="5">
                  <a:txBody>
                    <a:bodyPr/>
                    <a:lstStyle/>
                    <a:p>
                      <a:r>
                        <a:rPr lang="en-IN" i="0" dirty="0"/>
                        <a:t>                              </a:t>
                      </a:r>
                    </a:p>
                    <a:p>
                      <a:r>
                        <a:rPr lang="en-IN" i="0" dirty="0"/>
                        <a:t>                             </a:t>
                      </a:r>
                      <a:r>
                        <a:rPr lang="en-US" i="0" dirty="0"/>
                        <a:t>operates in the e-commerce sector, </a:t>
                      </a:r>
                    </a:p>
                    <a:p>
                      <a:r>
                        <a:rPr lang="en-US" i="0" dirty="0"/>
                        <a:t>                             provides innovative solutions for online  </a:t>
                      </a:r>
                    </a:p>
                    <a:p>
                      <a:r>
                        <a:rPr lang="en-US" i="0" dirty="0"/>
                        <a:t>                             retailers</a:t>
                      </a:r>
                    </a:p>
                    <a:p>
                      <a:endParaRPr lang="en-US" i="0" dirty="0"/>
                    </a:p>
                    <a:p>
                      <a:r>
                        <a:rPr lang="en-US" i="0" dirty="0"/>
                        <a:t>                               </a:t>
                      </a:r>
                    </a:p>
                    <a:p>
                      <a:r>
                        <a:rPr lang="en-US" i="0" dirty="0"/>
                        <a:t>                                offers integrated inventory automation    a                                 solutions and a payment gateway</a:t>
                      </a:r>
                    </a:p>
                    <a:p>
                      <a:endParaRPr lang="en-US" i="0" dirty="0"/>
                    </a:p>
                    <a:p>
                      <a:r>
                        <a:rPr lang="en-US" i="0" dirty="0"/>
                        <a:t>                                </a:t>
                      </a:r>
                    </a:p>
                    <a:p>
                      <a:r>
                        <a:rPr lang="en-US" i="0" dirty="0"/>
                        <a:t>                                Pioneering Developer of Marketing,</a:t>
                      </a:r>
                    </a:p>
                    <a:p>
                      <a:r>
                        <a:rPr lang="en-US" i="0" dirty="0"/>
                        <a:t>                                Customer Service and Data Solutions</a:t>
                      </a:r>
                    </a:p>
                    <a:p>
                      <a:endParaRPr lang="en-US" i="0" dirty="0"/>
                    </a:p>
                    <a:p>
                      <a:endParaRPr lang="en-US" i="0" dirty="0"/>
                    </a:p>
                    <a:p>
                      <a:r>
                        <a:rPr lang="en-US" i="0" dirty="0"/>
                        <a:t>                                Leading manufacturer of Marketing,CRM an                            and Accounting Software</a:t>
                      </a:r>
                    </a:p>
                    <a:p>
                      <a:endParaRPr lang="en-US" i="0" dirty="0"/>
                    </a:p>
                    <a:p>
                      <a:endParaRPr lang="en-US" i="0" dirty="0"/>
                    </a:p>
                    <a:p>
                      <a:r>
                        <a:rPr lang="en-US" i="0" dirty="0"/>
                        <a:t>                                Sales Expediting Technology with built-in</a:t>
                      </a:r>
                    </a:p>
                    <a:p>
                      <a:r>
                        <a:rPr lang="en-US" i="0" dirty="0"/>
                        <a:t>                                CRM and Data Functions</a:t>
                      </a:r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</a:t>
                      </a:r>
                    </a:p>
                    <a:p>
                      <a:r>
                        <a:rPr lang="en-IN" dirty="0"/>
                        <a:t>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44269"/>
                  </a:ext>
                </a:extLst>
              </a:tr>
              <a:tr h="12192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✓</a:t>
                      </a:r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r>
                        <a:rPr lang="en-IN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25761"/>
                  </a:ext>
                </a:extLst>
              </a:tr>
              <a:tr h="1151466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</a:t>
                      </a:r>
                    </a:p>
                    <a:p>
                      <a:r>
                        <a:rPr lang="en-IN" dirty="0"/>
                        <a:t> 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201"/>
                  </a:ext>
                </a:extLst>
              </a:tr>
              <a:tr h="1159544">
                <a:tc vMerge="1">
                  <a:txBody>
                    <a:bodyPr/>
                    <a:lstStyle/>
                    <a:p>
                      <a:endParaRPr lang="en-IN" i="0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</a:t>
                      </a:r>
                    </a:p>
                    <a:p>
                      <a:r>
                        <a:rPr lang="en-IN" dirty="0"/>
                        <a:t>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53250"/>
                  </a:ext>
                </a:extLst>
              </a:tr>
              <a:tr h="97536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    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58021"/>
                  </a:ext>
                </a:extLst>
              </a:tr>
              <a:tr h="335932">
                <a:tc>
                  <a:txBody>
                    <a:bodyPr/>
                    <a:lstStyle/>
                    <a:p>
                      <a:r>
                        <a:rPr lang="en-IN" i="0" dirty="0"/>
                        <a:t>  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9629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5F92A8A-9F4A-4B2E-0C03-6EA73DAF2DCA}"/>
              </a:ext>
            </a:extLst>
          </p:cNvPr>
          <p:cNvSpPr txBox="1"/>
          <p:nvPr/>
        </p:nvSpPr>
        <p:spPr>
          <a:xfrm>
            <a:off x="169332" y="2704389"/>
            <a:ext cx="1354667" cy="6463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Rocking Tech LOGO</a:t>
            </a:r>
          </a:p>
        </p:txBody>
      </p:sp>
      <p:pic>
        <p:nvPicPr>
          <p:cNvPr id="7" name="Picture 6" descr="A logo for a e-commerce services">
            <a:extLst>
              <a:ext uri="{FF2B5EF4-FFF2-40B4-BE49-F238E27FC236}">
                <a16:creationId xmlns:a16="http://schemas.microsoft.com/office/drawing/2014/main" id="{795935EA-93A4-D60D-40FA-ED736844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216" b="25467"/>
          <a:stretch/>
        </p:blipFill>
        <p:spPr>
          <a:xfrm>
            <a:off x="169332" y="3842569"/>
            <a:ext cx="1492075" cy="646331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279DD56C-71B8-6D4D-BD00-29018474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2" y="5041590"/>
            <a:ext cx="1524000" cy="752475"/>
          </a:xfrm>
          <a:prstGeom prst="rect">
            <a:avLst/>
          </a:prstGeom>
        </p:spPr>
      </p:pic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3337D681-210E-1E4F-C2A7-6B4CC46656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012" b="36887"/>
          <a:stretch/>
        </p:blipFill>
        <p:spPr>
          <a:xfrm>
            <a:off x="201257" y="6097567"/>
            <a:ext cx="1492075" cy="752475"/>
          </a:xfrm>
          <a:prstGeom prst="rect">
            <a:avLst/>
          </a:prstGeom>
        </p:spPr>
      </p:pic>
      <p:pic>
        <p:nvPicPr>
          <p:cNvPr id="1026" name="Picture 2" descr="SmartTech E-Commerce Solution">
            <a:extLst>
              <a:ext uri="{FF2B5EF4-FFF2-40B4-BE49-F238E27FC236}">
                <a16:creationId xmlns:a16="http://schemas.microsoft.com/office/drawing/2014/main" id="{4F12F540-5321-20A2-169E-C418CACC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5" b="26296"/>
          <a:stretch/>
        </p:blipFill>
        <p:spPr bwMode="auto">
          <a:xfrm>
            <a:off x="201257" y="7084513"/>
            <a:ext cx="1497252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Blank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8B2FBE-CD2F-1472-94B4-A15C903CDABF}"/>
              </a:ext>
            </a:extLst>
          </p:cNvPr>
          <p:cNvSpPr/>
          <p:nvPr/>
        </p:nvSpPr>
        <p:spPr>
          <a:xfrm>
            <a:off x="169332" y="2421467"/>
            <a:ext cx="14291736" cy="1023165"/>
          </a:xfrm>
          <a:prstGeom prst="actionButtonBlank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2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Investment Potential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86" y="16124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flipH="1">
            <a:off x="4057532" y="2531527"/>
            <a:ext cx="45719" cy="88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17205" y="2006136"/>
            <a:ext cx="2953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Fundamentals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53152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Tech's solid financial fundamentals and robust growth trajectory make it an attractive investment opportunity.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327023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60" y="3384907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321643" y="3631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Leadership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321643" y="4038916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company's position as a leading e-commerce solutions provider provides a significant competitive advantage.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06369" y="505475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32" y="5172174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1957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1" y="5293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Growth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54416" y="5647650"/>
            <a:ext cx="6900995" cy="1924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Tech’s yearly renewable contracts with its Corporate Clients, ensure financial stability. Growing global demand for E-commerce solutions, ensures continued innovation. Successful Expansion strategy into new markets, offer significant potential for future growth.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F94BC-CF14-195F-037F-9DBD6119FC4F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C147-73F3-6D65-289A-A31D501B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A48042-7988-013B-4990-57EEE432D53F}"/>
              </a:ext>
            </a:extLst>
          </p:cNvPr>
          <p:cNvSpPr/>
          <p:nvPr/>
        </p:nvSpPr>
        <p:spPr>
          <a:xfrm>
            <a:off x="457200" y="1931283"/>
            <a:ext cx="6581299" cy="4062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</a:p>
          <a:p>
            <a:pPr>
              <a:lnSpc>
                <a:spcPts val="5550"/>
              </a:lnSpc>
            </a:pPr>
            <a:b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</a:b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Scaling for the future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4F8029C-8DCC-667F-92D9-0F2A5AB65361}"/>
              </a:ext>
            </a:extLst>
          </p:cNvPr>
          <p:cNvSpPr/>
          <p:nvPr/>
        </p:nvSpPr>
        <p:spPr>
          <a:xfrm>
            <a:off x="675257" y="2437685"/>
            <a:ext cx="6244709" cy="513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73F95D-25D4-C54C-251B-A0749AE7B285}"/>
              </a:ext>
            </a:extLst>
          </p:cNvPr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Make money in your sleep: Ecommerce solutions for easy automation">
            <a:extLst>
              <a:ext uri="{FF2B5EF4-FFF2-40B4-BE49-F238E27FC236}">
                <a16:creationId xmlns:a16="http://schemas.microsoft.com/office/drawing/2014/main" id="{31218569-6FB6-271D-D40E-11ED0A4C1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67" y="1"/>
            <a:ext cx="7535333" cy="79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6796D-5850-CE5E-C5C9-E45DBB39565A}"/>
              </a:ext>
            </a:extLst>
          </p:cNvPr>
          <p:cNvSpPr txBox="1"/>
          <p:nvPr/>
        </p:nvSpPr>
        <p:spPr>
          <a:xfrm>
            <a:off x="10684933" y="0"/>
            <a:ext cx="3945468" cy="47705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SECTION 2</a:t>
            </a: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B150-CF43-0EEB-69CB-106511ECF119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9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180"/>
            <a:ext cx="8483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PRIMARY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504599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To Fund global expansion, new markets, and strategic partnerships with key players in the industry.</a:t>
            </a:r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</a:rPr>
              <a:t>Market Expansion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Expanding our operations to new markets, opening doors to a wider customer base and capturing greater market share.</a:t>
            </a:r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52448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</a:rPr>
              <a:t>Customer Retention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Investing in cutting-edge technologies to enhance our offerings, delivering a superior user experience and driving innovation.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FABBA-CEE6-E4D7-A79D-FEAA62A287A2}"/>
              </a:ext>
            </a:extLst>
          </p:cNvPr>
          <p:cNvSpPr txBox="1"/>
          <p:nvPr/>
        </p:nvSpPr>
        <p:spPr>
          <a:xfrm>
            <a:off x="3194328" y="1866233"/>
            <a:ext cx="734060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</a:rPr>
              <a:t>Strategic Financing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DA5C7-F5CC-2D8D-7930-489A9836B07F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B023D5-AE27-EF28-5828-B25DA0703A5C}"/>
              </a:ext>
            </a:extLst>
          </p:cNvPr>
          <p:cNvSpPr txBox="1"/>
          <p:nvPr/>
        </p:nvSpPr>
        <p:spPr>
          <a:xfrm>
            <a:off x="140070" y="288310"/>
            <a:ext cx="3229663" cy="33236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2ADFE1-B159-E049-5409-45BF8793A6D7}"/>
              </a:ext>
            </a:extLst>
          </p:cNvPr>
          <p:cNvSpPr txBox="1"/>
          <p:nvPr/>
        </p:nvSpPr>
        <p:spPr>
          <a:xfrm>
            <a:off x="10244667" y="269825"/>
            <a:ext cx="424566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35FA-5586-26A3-4440-979A21FC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D3CAD9E-2A87-8B6A-F627-9509D3FDB224}"/>
              </a:ext>
            </a:extLst>
          </p:cNvPr>
          <p:cNvSpPr/>
          <p:nvPr/>
        </p:nvSpPr>
        <p:spPr>
          <a:xfrm>
            <a:off x="457200" y="1931283"/>
            <a:ext cx="6581299" cy="4062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 </a:t>
            </a:r>
          </a:p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OPTIONS</a:t>
            </a:r>
          </a:p>
          <a:p>
            <a:pPr>
              <a:lnSpc>
                <a:spcPts val="5550"/>
              </a:lnSpc>
            </a:pPr>
            <a:b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</a:b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FCFFEC-8249-5960-A8F8-FCCF1DEA8723}"/>
              </a:ext>
            </a:extLst>
          </p:cNvPr>
          <p:cNvSpPr/>
          <p:nvPr/>
        </p:nvSpPr>
        <p:spPr>
          <a:xfrm>
            <a:off x="675257" y="2437685"/>
            <a:ext cx="6244709" cy="513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F275F71-1090-EC44-9818-E610B93BCFF3}"/>
              </a:ext>
            </a:extLst>
          </p:cNvPr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Make money in your sleep: Ecommerce solutions for easy automation">
            <a:extLst>
              <a:ext uri="{FF2B5EF4-FFF2-40B4-BE49-F238E27FC236}">
                <a16:creationId xmlns:a16="http://schemas.microsoft.com/office/drawing/2014/main" id="{93A12004-E786-57CA-3087-FFC1365F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67" y="1"/>
            <a:ext cx="7535333" cy="79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911D4-EF09-5DC9-0D64-A257DE9555C9}"/>
              </a:ext>
            </a:extLst>
          </p:cNvPr>
          <p:cNvSpPr txBox="1"/>
          <p:nvPr/>
        </p:nvSpPr>
        <p:spPr>
          <a:xfrm>
            <a:off x="10684933" y="0"/>
            <a:ext cx="3945468" cy="47705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SECTION 3</a:t>
            </a: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76344-A55D-02D2-4FD2-B9ED608C9647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0599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2E8653-3028-E1FD-B7E8-233EAC8D8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755137"/>
              </p:ext>
            </p:extLst>
          </p:nvPr>
        </p:nvGraphicFramePr>
        <p:xfrm>
          <a:off x="4724400" y="711200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B93E31-113F-7E04-FF23-2EAB2F024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2564"/>
              </p:ext>
            </p:extLst>
          </p:nvPr>
        </p:nvGraphicFramePr>
        <p:xfrm>
          <a:off x="152400" y="711200"/>
          <a:ext cx="5469467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E044FF-0496-7F98-706D-FAAC9E961DCD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718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463A-4AD4-D5A4-8FC5-BF0E9761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EDE21E1-5375-3E69-124E-5E52E0F9A690}"/>
              </a:ext>
            </a:extLst>
          </p:cNvPr>
          <p:cNvSpPr/>
          <p:nvPr/>
        </p:nvSpPr>
        <p:spPr>
          <a:xfrm>
            <a:off x="793790" y="493699"/>
            <a:ext cx="6110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Table of Contents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F2E782"/>
              </a:solidFill>
              <a:latin typeface="Prata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B089841-711C-4912-8700-749522466034}"/>
              </a:ext>
            </a:extLst>
          </p:cNvPr>
          <p:cNvSpPr/>
          <p:nvPr/>
        </p:nvSpPr>
        <p:spPr>
          <a:xfrm>
            <a:off x="793790" y="32529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5E5D177-EDE7-0519-306C-3821D396AEFE}"/>
              </a:ext>
            </a:extLst>
          </p:cNvPr>
          <p:cNvSpPr/>
          <p:nvPr/>
        </p:nvSpPr>
        <p:spPr>
          <a:xfrm>
            <a:off x="793790" y="5010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7441C6A-E625-4225-8CD9-4E85E99A3549}"/>
              </a:ext>
            </a:extLst>
          </p:cNvPr>
          <p:cNvSpPr/>
          <p:nvPr/>
        </p:nvSpPr>
        <p:spPr>
          <a:xfrm>
            <a:off x="975241" y="1481323"/>
            <a:ext cx="15347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CFCBBF"/>
                </a:solidFill>
                <a:latin typeface="Perpetua" panose="02020502060401020303" pitchFamily="18" charset="0"/>
              </a:rPr>
              <a:t>Section I				Client Overview- - - - - - - - - - - - - -        03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CFCBBF"/>
                </a:solidFill>
                <a:latin typeface="Perpetua" panose="02020502060401020303" pitchFamily="18" charset="0"/>
              </a:rPr>
              <a:t>Section II				Client Objective- - - - - -- - - - - - - - -       16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CFCBBF"/>
                </a:solidFill>
                <a:latin typeface="Perpetua" panose="02020502060401020303" pitchFamily="18" charset="0"/>
              </a:rPr>
              <a:t>Section III				Transaction Options - - - - - - - - - - -        18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CFCBBF"/>
                </a:solidFill>
                <a:latin typeface="Perpetua" panose="02020502060401020303" pitchFamily="18" charset="0"/>
              </a:rPr>
              <a:t>Section IV				PQR Overview- - - - - - - - - - - - - - - -      20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3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CFCBBF"/>
                </a:solidFill>
                <a:latin typeface="Perpetua" panose="02020502060401020303" pitchFamily="18" charset="0"/>
              </a:rPr>
              <a:t>Section V				Recommendation- - - - - - - - - - - - - -      28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CFCBBF"/>
              </a:solidFill>
              <a:latin typeface="Perpetua" panose="02020502060401020303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D1CBD-05A0-05FD-F542-D9416C6B881D}"/>
              </a:ext>
            </a:extLst>
          </p:cNvPr>
          <p:cNvSpPr/>
          <p:nvPr/>
        </p:nvSpPr>
        <p:spPr>
          <a:xfrm>
            <a:off x="440267" y="1481323"/>
            <a:ext cx="13970000" cy="3629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77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966"/>
            <a:ext cx="6110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97124" y="56303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PQR Capital Advisors</a:t>
            </a:r>
            <a:endParaRPr lang="en-US" sz="4450" dirty="0"/>
          </a:p>
        </p:txBody>
      </p:sp>
      <p:sp>
        <p:nvSpPr>
          <p:cNvPr id="8" name="Text 4"/>
          <p:cNvSpPr/>
          <p:nvPr/>
        </p:nvSpPr>
        <p:spPr>
          <a:xfrm>
            <a:off x="1270040" y="5628680"/>
            <a:ext cx="15347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1B9B9-8FF8-7066-9040-3402D80E4CD7}"/>
              </a:ext>
            </a:extLst>
          </p:cNvPr>
          <p:cNvSpPr txBox="1"/>
          <p:nvPr/>
        </p:nvSpPr>
        <p:spPr>
          <a:xfrm>
            <a:off x="10684933" y="0"/>
            <a:ext cx="3945468" cy="47705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SECTION 4</a:t>
            </a: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840AC-26F5-9BCA-A6E5-566C88986CE4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90625" y="283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   PQR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588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2345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Industries Served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2836307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E-Commerce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17439" y="3278505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Fintech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17439" y="3720703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EdTech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417439" y="4162901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Services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417439" y="4605099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Block Chain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467" y="234588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5309116" y="234588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Investment Banking Services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309116" y="3190637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Underwriting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309116" y="3632835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Acquisition advisory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09116" y="4075033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Debt financing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309116" y="4517231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Valuations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54499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417439" y="5449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 Focus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417439" y="5940385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Large Corporations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417439" y="6382583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PSUs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417439" y="6824782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Values Over $100M 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49B7D-53EA-12C5-9097-C8F27C53EEB3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1034" name="Picture 10" descr="Technology Golden Gradient Apps Icon Set Stock Vector (Royalty Free)  2351527271 | Shutterstock">
            <a:extLst>
              <a:ext uri="{FF2B5EF4-FFF2-40B4-BE49-F238E27FC236}">
                <a16:creationId xmlns:a16="http://schemas.microsoft.com/office/drawing/2014/main" id="{9A84293F-760B-235A-80F8-1D6001178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3" b="7532"/>
          <a:stretch/>
        </p:blipFill>
        <p:spPr bwMode="auto">
          <a:xfrm>
            <a:off x="8754359" y="2210768"/>
            <a:ext cx="5740573" cy="31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868ABE-4C3D-508A-86B5-48C518441E9F}"/>
              </a:ext>
            </a:extLst>
          </p:cNvPr>
          <p:cNvSpPr txBox="1"/>
          <p:nvPr/>
        </p:nvSpPr>
        <p:spPr>
          <a:xfrm>
            <a:off x="249329" y="365879"/>
            <a:ext cx="463449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E4086-4243-D8EC-6018-CD9C6E2EBC8C}"/>
              </a:ext>
            </a:extLst>
          </p:cNvPr>
          <p:cNvSpPr txBox="1"/>
          <p:nvPr/>
        </p:nvSpPr>
        <p:spPr>
          <a:xfrm>
            <a:off x="9177867" y="464637"/>
            <a:ext cx="531706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31"/>
            <a:ext cx="7805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Corporate / PSU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593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9521" y="29150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8223171" y="2277666"/>
            <a:ext cx="5621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23171" y="2867382"/>
            <a:ext cx="3019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Operating Experience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223171" y="3448526"/>
            <a:ext cx="562106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members have held C-suite positions in private companies and been through transactions as management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99521" y="501919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8223171" y="501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Expertise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23171" y="5600343"/>
            <a:ext cx="562106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CFO backgrounds allow for granular understanding of small businesses, financials, and addressing issues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9442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0" name="Picture 2" descr="Top 30 E-Commerce Development Companies In India Top Firm">
            <a:extLst>
              <a:ext uri="{FF2B5EF4-FFF2-40B4-BE49-F238E27FC236}">
                <a16:creationId xmlns:a16="http://schemas.microsoft.com/office/drawing/2014/main" id="{8F790D39-8E81-140E-227A-2492C20C2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2" b="21477"/>
          <a:stretch/>
        </p:blipFill>
        <p:spPr bwMode="auto">
          <a:xfrm>
            <a:off x="1203523" y="2578894"/>
            <a:ext cx="2184400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30 eCommerce Development Companies in Mexico - Dec 2024 Rankings |  DesignRush">
            <a:extLst>
              <a:ext uri="{FF2B5EF4-FFF2-40B4-BE49-F238E27FC236}">
                <a16:creationId xmlns:a16="http://schemas.microsoft.com/office/drawing/2014/main" id="{0BEB820E-E4B3-5BE2-84A7-C2BC404F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23" y="4537234"/>
            <a:ext cx="213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p 30 eCommerce Development Companies in Chennai - Dec 2024 Rankings |  DesignRush">
            <a:extLst>
              <a:ext uri="{FF2B5EF4-FFF2-40B4-BE49-F238E27FC236}">
                <a16:creationId xmlns:a16="http://schemas.microsoft.com/office/drawing/2014/main" id="{E9C64CBA-C7AF-BE85-BF55-8BA15EED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01" y="3638549"/>
            <a:ext cx="2043166" cy="10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vernment e Marketplace - Wikipedia">
            <a:extLst>
              <a:ext uri="{FF2B5EF4-FFF2-40B4-BE49-F238E27FC236}">
                <a16:creationId xmlns:a16="http://schemas.microsoft.com/office/drawing/2014/main" id="{AF92FF96-B631-5A03-6977-E7614650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05" y="5832321"/>
            <a:ext cx="2187562" cy="10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610926-E8FD-96E9-0E0A-6C5EC582A24D}"/>
              </a:ext>
            </a:extLst>
          </p:cNvPr>
          <p:cNvSpPr/>
          <p:nvPr/>
        </p:nvSpPr>
        <p:spPr>
          <a:xfrm>
            <a:off x="238323" y="273449"/>
            <a:ext cx="2523066" cy="3629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B9F422-3D45-FDC1-BCAB-8187248EA336}"/>
              </a:ext>
            </a:extLst>
          </p:cNvPr>
          <p:cNvSpPr/>
          <p:nvPr/>
        </p:nvSpPr>
        <p:spPr>
          <a:xfrm>
            <a:off x="10905067" y="322580"/>
            <a:ext cx="3300743" cy="3629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356A5-52D5-0200-0DEA-6A1F22F08180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04255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E-Commerce Relevant     Experience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255764"/>
            <a:ext cx="3310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Fashion and Food Retail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3746183"/>
            <a:ext cx="45224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" pitchFamily="2" charset="0"/>
              </a:rPr>
              <a:t>PQR supports businesses with flexible financing options that can adapt to seasonal fluctuations</a:t>
            </a:r>
            <a:r>
              <a:rPr lang="en-US" sz="1600" b="0" i="0" dirty="0">
                <a:effectLst/>
                <a:latin typeface="__fkGroteskNeue_598ab8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140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Fintech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314021" y="3746183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" pitchFamily="2" charset="0"/>
              </a:rPr>
              <a:t>PQR assists fintech companies in securing capital through innovative debt structures that align with their digital-first strategies.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15243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Edtech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6436638"/>
            <a:ext cx="45224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" pitchFamily="2" charset="0"/>
              </a:rPr>
              <a:t>PQR provides tailored financing solutions that help edtech companies scale effectively.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021" y="515243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14021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Block Chain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9314021" y="6436638"/>
            <a:ext cx="4522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" pitchFamily="2" charset="0"/>
              </a:rPr>
              <a:t>PQR offers specialized underwriting services for tokenized assets and blockchain-based financial instruments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0331E-1390-6912-995A-A97AC08D4F2F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151" y="261798"/>
            <a:ext cx="3165634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					 </a:t>
            </a: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PQR Professionals</a:t>
            </a:r>
          </a:p>
          <a:p>
            <a:pPr marL="0" indent="0">
              <a:lnSpc>
                <a:spcPts val="3100"/>
              </a:lnSpc>
              <a:buNone/>
            </a:pPr>
            <a:endParaRPr lang="en-US" sz="2450" dirty="0">
              <a:solidFill>
                <a:srgbClr val="F2E782"/>
              </a:solidFill>
              <a:latin typeface="Prata" pitchFamily="34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2450" dirty="0">
              <a:solidFill>
                <a:srgbClr val="F2E782"/>
              </a:solidFill>
              <a:latin typeface="Prata" pitchFamily="34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51" y="1162883"/>
            <a:ext cx="2486858" cy="1536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3151" y="2858095"/>
            <a:ext cx="2272308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Name                                                
Managing Director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43151" y="3329583"/>
            <a:ext cx="4454723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C-suite experience in operating companies • Combined xx+ years of corporate finance and M&amp;A experience
</a:t>
            </a: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University of Chicago, 
MBA Vanderbilt Universit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43151" y="4216122"/>
            <a:ext cx="445472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779" y="1162883"/>
            <a:ext cx="2486858" cy="15369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87779" y="2858095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Name 
Vice President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087779" y="3329583"/>
            <a:ext cx="4454723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Cohesive team with long track record of working together to achieve successful client outcomes
</a:t>
            </a: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University of Georgia</a:t>
            </a:r>
            <a:endParaRPr lang="en-US" sz="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407" y="1162883"/>
            <a:ext cx="2486858" cy="15369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32407" y="2858095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Name 
Associate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9732407" y="3329583"/>
            <a:ext cx="4454723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Combined xx+ years of corporate finance, M&amp;A, and valuation experience
</a:t>
            </a: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University of Tennessee</a:t>
            </a:r>
            <a:endParaRPr lang="en-US" sz="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51" y="4798576"/>
            <a:ext cx="2486858" cy="15369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43151" y="6493788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Name 
Analyst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43151" y="6965275"/>
            <a:ext cx="4454723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Nearly one decade of combined tenure at PQR
</a:t>
            </a:r>
            <a:r>
              <a:rPr lang="en-US" sz="950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</a:t>
            </a:r>
            <a:r>
              <a:rPr lang="en-US" sz="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:University of North Carolina</a:t>
            </a: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443151" y="7512963"/>
            <a:ext cx="1374409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2C895-53A0-B62A-8BD2-5298D579C5A8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85F87-A427-E683-84D6-1402496DF40C}"/>
              </a:ext>
            </a:extLst>
          </p:cNvPr>
          <p:cNvSpPr txBox="1"/>
          <p:nvPr/>
        </p:nvSpPr>
        <p:spPr>
          <a:xfrm>
            <a:off x="169333" y="207764"/>
            <a:ext cx="472854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B35FF-1104-1D21-C57B-6F08863DFC02}"/>
              </a:ext>
            </a:extLst>
          </p:cNvPr>
          <p:cNvSpPr txBox="1"/>
          <p:nvPr/>
        </p:nvSpPr>
        <p:spPr>
          <a:xfrm>
            <a:off x="9404955" y="234910"/>
            <a:ext cx="505611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Tier Clients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4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471B5-34CD-70C1-A381-59A52599F036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054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Recently Closed Transactions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Underwriter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Underwriter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Sell-side advisory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CD4E20-1CBC-19B0-472B-84422CB8CF95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10910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Awards and Testimonials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52" y="4207787"/>
            <a:ext cx="2593512" cy="165114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429" y="4207788"/>
            <a:ext cx="2593512" cy="165114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4207788"/>
            <a:ext cx="2593510" cy="165114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903" y="4207787"/>
            <a:ext cx="2593511" cy="1651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E0319-E3E2-EDC0-EC7B-159D6724036F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03966"/>
            <a:ext cx="6110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84273" y="44832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Recommendations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010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5628680"/>
            <a:ext cx="15347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28" name="Picture 4" descr="12,800+ Raising Capital Stock Photos, Pictures &amp; Royalty-Free Images -  iStock | Raising capital for business">
            <a:extLst>
              <a:ext uri="{FF2B5EF4-FFF2-40B4-BE49-F238E27FC236}">
                <a16:creationId xmlns:a16="http://schemas.microsoft.com/office/drawing/2014/main" id="{77ACE1ED-93C5-576D-584F-8E4D696B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333"/>
            <a:ext cx="5829300" cy="662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1AF470-F9AA-E5D1-F3D7-1259016A6F7C}"/>
              </a:ext>
            </a:extLst>
          </p:cNvPr>
          <p:cNvSpPr txBox="1"/>
          <p:nvPr/>
        </p:nvSpPr>
        <p:spPr>
          <a:xfrm>
            <a:off x="10684933" y="0"/>
            <a:ext cx="3945468" cy="47705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SECTION 4</a:t>
            </a: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AD4C7-DED3-2EF6-27F8-C947F450C660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474" y="199727"/>
            <a:ext cx="7444264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 Market Analysis: Current IPO Trends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764" y="1324570"/>
            <a:ext cx="1345287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No. of  IPOs launched in recent financial quarters 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" y="1782842"/>
            <a:ext cx="9977557" cy="508265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973943" y="6865501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7A6F10"/>
          </a:solidFill>
          <a:ln/>
        </p:spPr>
      </p:sp>
      <p:sp>
        <p:nvSpPr>
          <p:cNvPr id="6" name="Text 3"/>
          <p:cNvSpPr/>
          <p:nvPr/>
        </p:nvSpPr>
        <p:spPr>
          <a:xfrm>
            <a:off x="3203019" y="6865501"/>
            <a:ext cx="609957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Q4 2021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150763" y="6865501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E0CB1D"/>
          </a:solidFill>
          <a:ln/>
        </p:spPr>
      </p:sp>
      <p:sp>
        <p:nvSpPr>
          <p:cNvPr id="8" name="Text 5"/>
          <p:cNvSpPr/>
          <p:nvPr/>
        </p:nvSpPr>
        <p:spPr>
          <a:xfrm>
            <a:off x="5379839" y="6865501"/>
            <a:ext cx="624245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Q3 2022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41989" y="6865501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EFE382"/>
          </a:solidFill>
          <a:ln/>
        </p:spPr>
      </p:sp>
      <p:sp>
        <p:nvSpPr>
          <p:cNvPr id="10" name="Text 7"/>
          <p:cNvSpPr/>
          <p:nvPr/>
        </p:nvSpPr>
        <p:spPr>
          <a:xfrm>
            <a:off x="7571065" y="6865501"/>
            <a:ext cx="625673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Q4 2022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88764" y="7290316"/>
            <a:ext cx="1345287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(BSE and NSE)                                                                      (SMEs)</a:t>
            </a:r>
            <a:endParaRPr 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20019-A3C2-8797-DBCC-28FA9FE98D38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9CABF-C0A8-2808-D50C-50D310DE864A}"/>
              </a:ext>
            </a:extLst>
          </p:cNvPr>
          <p:cNvSpPr txBox="1"/>
          <p:nvPr/>
        </p:nvSpPr>
        <p:spPr>
          <a:xfrm>
            <a:off x="135467" y="252492"/>
            <a:ext cx="313166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F2BBE-1FD2-AEBF-4591-DC51D1D06745}"/>
              </a:ext>
            </a:extLst>
          </p:cNvPr>
          <p:cNvSpPr txBox="1"/>
          <p:nvPr/>
        </p:nvSpPr>
        <p:spPr>
          <a:xfrm>
            <a:off x="11014075" y="252492"/>
            <a:ext cx="348085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08302"/>
            <a:ext cx="6581299" cy="144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Rocking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 Inc.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75257" y="2437685"/>
            <a:ext cx="6244709" cy="513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Leading E-commerce solutions provider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Dedicated to revolutionizing online retail.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CFCBBF"/>
              </a:solidFill>
              <a:latin typeface="Raleway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Innovation and Customer Success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CFCBBF"/>
              </a:solidFill>
              <a:latin typeface="Raleway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CFCBBF"/>
              </a:solidFill>
              <a:latin typeface="Raleway" pitchFamily="34" charset="0"/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Delivers cutting-edge solutions that drive growth and efficiency for businesses worldwide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Make money in your sleep: Ecommerce solutions for easy automation">
            <a:extLst>
              <a:ext uri="{FF2B5EF4-FFF2-40B4-BE49-F238E27FC236}">
                <a16:creationId xmlns:a16="http://schemas.microsoft.com/office/drawing/2014/main" id="{B1424632-7607-0F1E-34E3-9A720133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67" y="1"/>
            <a:ext cx="7535333" cy="79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340C6-5565-39D3-65D4-8F14F0173797}"/>
              </a:ext>
            </a:extLst>
          </p:cNvPr>
          <p:cNvSpPr txBox="1"/>
          <p:nvPr/>
        </p:nvSpPr>
        <p:spPr>
          <a:xfrm>
            <a:off x="10684933" y="0"/>
            <a:ext cx="3945468" cy="47705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SECTION 1</a:t>
            </a: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2858B-7ACE-29AD-148A-19E4B35148B2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Lower Middle Market Equity Performance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Trading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3358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Very Strong since 2021, due to Covid impacting physical Commercial activities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4548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Valuation Premium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3358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44% higher valuation for tech companies in Q1 2023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3408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8" y="6034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</a:rPr>
              <a:t>Price to Earnings Ratios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470611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High due to Government support and subsidies for E-Commerce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Technologies, and absence of market overcrowding in the field. 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1312E-2D53-80FD-43E1-9BFCF9F474D6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771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M&amp;A and Private Equity Activity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 M&amp;A Activity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059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Cooling from 2021 peak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 Dry Powder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4868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Drying levels of capital to deploy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Valuation Multiples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2551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Averaging ~7.5x EBITDA in 2022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C3EF1-3354-8686-810F-D2B7B5EE3F20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6317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Growth Drivers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95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Increased Spending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3" y="363091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Rising disposable income and markets recovering from covid impact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07717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85432" y="350942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of IoT, AI, and smart sensors, making digital spending and investing easier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02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Tax Benefits 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Lower taxes on income from stock investments, attracting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many conservative households as second income option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048E5-BD63-E941-0FD7-2D475BD3CE73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3334" y="905708"/>
            <a:ext cx="831426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Capitalization Overview: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7677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$44.5B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8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2022 Market 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42021" y="277677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$67.8B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075992" y="3808571"/>
            <a:ext cx="2940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2030 Projected Value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95669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15.4%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80148" y="5988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CAGR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65979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North America holds 44.8% market share, with US launching 58.5% of North American E-Commerce IPO shares.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BAAF1-BCD7-2EE9-0605-E7B41D5F808A}"/>
              </a:ext>
            </a:extLst>
          </p:cNvPr>
          <p:cNvSpPr txBox="1"/>
          <p:nvPr/>
        </p:nvSpPr>
        <p:spPr>
          <a:xfrm>
            <a:off x="2747407" y="4897131"/>
            <a:ext cx="7315200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$44.5B</a:t>
            </a:r>
            <a:endParaRPr lang="en-US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5BD8B-45A0-0185-2AB3-A665390754C5}"/>
              </a:ext>
            </a:extLst>
          </p:cNvPr>
          <p:cNvSpPr txBox="1"/>
          <p:nvPr/>
        </p:nvSpPr>
        <p:spPr>
          <a:xfrm>
            <a:off x="2472266" y="5911930"/>
            <a:ext cx="7315200" cy="45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2022 Traded Value</a:t>
            </a:r>
            <a:endParaRPr 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813A46D-C633-60A8-488F-ED05D272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64" y="48101"/>
            <a:ext cx="5761037" cy="81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0D02C2-2FAC-90DA-E616-F5880F221123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880586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PQR "Valuation Formula" to fetch you the winning "Price"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459355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66307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Relative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103483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similar publicly traded companies (peers) in the industry.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089202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292918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Absolute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4733330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Your Company's intrinsic value using Discounted Cash Flow (DCF) analysis.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5719048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5922764"/>
            <a:ext cx="351805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Demand Assessment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36317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gauging investor interest through pre-marketing sessions and feedback from institutional investors.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AB9E1-312B-5460-EC7E-E9EEB4B4BDC0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06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385" y="2701435"/>
            <a:ext cx="7432834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 Overview with Timeline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4965" y="4275058"/>
            <a:ext cx="13280469" cy="22860"/>
          </a:xfrm>
          <a:prstGeom prst="roundRect">
            <a:avLst>
              <a:gd name="adj" fmla="val 126544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2812613" y="4275058"/>
            <a:ext cx="22860" cy="674965"/>
          </a:xfrm>
          <a:prstGeom prst="roundRect">
            <a:avLst>
              <a:gd name="adj" fmla="val 12654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2607112" y="4058126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2774037" y="4130397"/>
            <a:ext cx="9989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618774" y="5142786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Development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7727" y="5559743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Drafting the Prospectus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67727" y="5935742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Determining Offer Price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67727" y="6311741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Forming risk-sharing syndicate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303651" y="4275058"/>
            <a:ext cx="22860" cy="674965"/>
          </a:xfrm>
          <a:prstGeom prst="roundRect">
            <a:avLst>
              <a:gd name="adj" fmla="val 126544"/>
            </a:avLst>
          </a:prstGeom>
          <a:solidFill>
            <a:srgbClr val="535455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8149" y="4058126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226379" y="4130397"/>
            <a:ext cx="17728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109811" y="5142786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5358765" y="5559743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Conduct roadshows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5358765" y="5935742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</a:rPr>
              <a:t>Create Buzz in Investor Channels</a:t>
            </a:r>
            <a:br>
              <a:rPr lang="en-US" sz="1500" b="1" dirty="0">
                <a:solidFill>
                  <a:srgbClr val="CFCBBF"/>
                </a:solidFill>
                <a:latin typeface="Raleway" pitchFamily="34" charset="0"/>
              </a:rPr>
            </a:br>
            <a:r>
              <a:rPr lang="en-US" sz="1500" b="1" dirty="0">
                <a:solidFill>
                  <a:srgbClr val="CFCBBF"/>
                </a:solidFill>
                <a:latin typeface="Raleway" pitchFamily="34" charset="0"/>
              </a:rPr>
              <a:t> through Targeted Campaigns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358765" y="6705958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Effective PR Strategy to enhance </a:t>
            </a:r>
            <a:b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visibility and manage narrative</a:t>
            </a:r>
          </a:p>
        </p:txBody>
      </p:sp>
      <p:sp>
        <p:nvSpPr>
          <p:cNvPr id="19" name="Shape 16"/>
          <p:cNvSpPr/>
          <p:nvPr/>
        </p:nvSpPr>
        <p:spPr>
          <a:xfrm>
            <a:off x="11794688" y="4275058"/>
            <a:ext cx="22860" cy="674965"/>
          </a:xfrm>
          <a:prstGeom prst="roundRect">
            <a:avLst>
              <a:gd name="adj" fmla="val 126544"/>
            </a:avLst>
          </a:prstGeom>
          <a:solidFill>
            <a:srgbClr val="535455"/>
          </a:solidFill>
          <a:ln/>
        </p:spPr>
      </p:sp>
      <p:sp>
        <p:nvSpPr>
          <p:cNvPr id="20" name="Shape 17"/>
          <p:cNvSpPr/>
          <p:nvPr/>
        </p:nvSpPr>
        <p:spPr>
          <a:xfrm>
            <a:off x="11589187" y="4058126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8"/>
          <p:cNvSpPr/>
          <p:nvPr/>
        </p:nvSpPr>
        <p:spPr>
          <a:xfrm>
            <a:off x="11716464" y="4130397"/>
            <a:ext cx="17930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10600849" y="5142786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Closing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9849803" y="5559743"/>
            <a:ext cx="39127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Setting final offering price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849803" y="5935742"/>
            <a:ext cx="391275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Purchasing shares at the offering price and allocating them to investors, 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9849803" y="6620351"/>
            <a:ext cx="391275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Monitoring First Day of Trading and transition from private to public ownership</a:t>
            </a:r>
            <a:endParaRPr lang="en-US" sz="1500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2FB3B0B-7BC9-44DB-582B-FBCC0DBE7D2C}"/>
              </a:ext>
            </a:extLst>
          </p:cNvPr>
          <p:cNvGraphicFramePr>
            <a:graphicFrameLocks noGrp="1"/>
          </p:cNvGraphicFramePr>
          <p:nvPr/>
        </p:nvGraphicFramePr>
        <p:xfrm>
          <a:off x="1681236" y="3575089"/>
          <a:ext cx="24398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914">
                  <a:extLst>
                    <a:ext uri="{9D8B030D-6E8A-4147-A177-3AD203B41FA5}">
                      <a16:colId xmlns:a16="http://schemas.microsoft.com/office/drawing/2014/main" val="3530852040"/>
                    </a:ext>
                  </a:extLst>
                </a:gridCol>
                <a:gridCol w="1219914">
                  <a:extLst>
                    <a:ext uri="{9D8B030D-6E8A-4147-A177-3AD203B41FA5}">
                      <a16:colId xmlns:a16="http://schemas.microsoft.com/office/drawing/2014/main" val="2288136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1041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B9B3B58-C76C-835F-C184-8B8D0A084542}"/>
              </a:ext>
            </a:extLst>
          </p:cNvPr>
          <p:cNvGraphicFramePr>
            <a:graphicFrameLocks noGrp="1"/>
          </p:cNvGraphicFramePr>
          <p:nvPr/>
        </p:nvGraphicFramePr>
        <p:xfrm>
          <a:off x="4634336" y="3541024"/>
          <a:ext cx="52154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489">
                  <a:extLst>
                    <a:ext uri="{9D8B030D-6E8A-4147-A177-3AD203B41FA5}">
                      <a16:colId xmlns:a16="http://schemas.microsoft.com/office/drawing/2014/main" val="1284288837"/>
                    </a:ext>
                  </a:extLst>
                </a:gridCol>
                <a:gridCol w="1738489">
                  <a:extLst>
                    <a:ext uri="{9D8B030D-6E8A-4147-A177-3AD203B41FA5}">
                      <a16:colId xmlns:a16="http://schemas.microsoft.com/office/drawing/2014/main" val="3761025100"/>
                    </a:ext>
                  </a:extLst>
                </a:gridCol>
                <a:gridCol w="1738489">
                  <a:extLst>
                    <a:ext uri="{9D8B030D-6E8A-4147-A177-3AD203B41FA5}">
                      <a16:colId xmlns:a16="http://schemas.microsoft.com/office/drawing/2014/main" val="22935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91065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1FB8D9E-8E76-F31D-0267-87E12BDC1631}"/>
              </a:ext>
            </a:extLst>
          </p:cNvPr>
          <p:cNvGraphicFramePr>
            <a:graphicFrameLocks noGrp="1"/>
          </p:cNvGraphicFramePr>
          <p:nvPr/>
        </p:nvGraphicFramePr>
        <p:xfrm>
          <a:off x="10999172" y="3500298"/>
          <a:ext cx="15910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32">
                  <a:extLst>
                    <a:ext uri="{9D8B030D-6E8A-4147-A177-3AD203B41FA5}">
                      <a16:colId xmlns:a16="http://schemas.microsoft.com/office/drawing/2014/main" val="230836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9080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E390416-2D8E-CD31-7156-588E75B35089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A5BABF-F2EA-1FBD-0BD2-B6925007E227}"/>
              </a:ext>
            </a:extLst>
          </p:cNvPr>
          <p:cNvSpPr txBox="1"/>
          <p:nvPr/>
        </p:nvSpPr>
        <p:spPr>
          <a:xfrm>
            <a:off x="1981199" y="155770"/>
            <a:ext cx="11887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Key Takeaways</a:t>
            </a:r>
            <a:endParaRPr lang="en-IN" sz="54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78BC7C-1435-39AB-1223-A8403C3C1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615292"/>
              </p:ext>
            </p:extLst>
          </p:nvPr>
        </p:nvGraphicFramePr>
        <p:xfrm>
          <a:off x="2878667" y="1166631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38F4F9-2015-1FD1-F43A-9CE11611F602}"/>
              </a:ext>
            </a:extLst>
          </p:cNvPr>
          <p:cNvSpPr txBox="1"/>
          <p:nvPr/>
        </p:nvSpPr>
        <p:spPr>
          <a:xfrm>
            <a:off x="6485467" y="3708400"/>
            <a:ext cx="2675466" cy="181588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Why</a:t>
            </a:r>
          </a:p>
          <a:p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EQUITY FINANCING                   through PQR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D5C6A-E800-4730-0BCE-B361CB7487F3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82DB2-5EEE-EC83-0395-9CC0073B0378}"/>
              </a:ext>
            </a:extLst>
          </p:cNvPr>
          <p:cNvSpPr txBox="1"/>
          <p:nvPr/>
        </p:nvSpPr>
        <p:spPr>
          <a:xfrm>
            <a:off x="152400" y="290352"/>
            <a:ext cx="18287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63F0C-6F12-D37C-E0BC-269422C7D890}"/>
              </a:ext>
            </a:extLst>
          </p:cNvPr>
          <p:cNvSpPr txBox="1"/>
          <p:nvPr/>
        </p:nvSpPr>
        <p:spPr>
          <a:xfrm>
            <a:off x="12615334" y="375903"/>
            <a:ext cx="18287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73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48A0492-591B-4C7D-C025-2852F68C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CD812-9EB6-1837-78FF-0D3E3C83E0FE}"/>
              </a:ext>
            </a:extLst>
          </p:cNvPr>
          <p:cNvSpPr txBox="1"/>
          <p:nvPr/>
        </p:nvSpPr>
        <p:spPr>
          <a:xfrm>
            <a:off x="6383866" y="987637"/>
            <a:ext cx="7315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F2E782"/>
                </a:solidFill>
                <a:latin typeface="Prata" pitchFamily="34" charset="0"/>
              </a:rPr>
              <a:t>Thank You </a:t>
            </a:r>
            <a:endParaRPr 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0D351-A7D3-75D0-E59C-ED86B8F8A13A}"/>
              </a:ext>
            </a:extLst>
          </p:cNvPr>
          <p:cNvSpPr txBox="1"/>
          <p:nvPr/>
        </p:nvSpPr>
        <p:spPr>
          <a:xfrm>
            <a:off x="5266266" y="1787182"/>
            <a:ext cx="7315200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dirty="0">
                <a:solidFill>
                  <a:srgbClr val="F2E782"/>
                </a:solidFill>
                <a:latin typeface="Raleway" pitchFamily="2" charset="0"/>
              </a:rPr>
              <a:t>We look forward to Transforming  Your Vision into Reality…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dirty="0">
                <a:solidFill>
                  <a:srgbClr val="F2E782"/>
                </a:solidFill>
                <a:latin typeface="Raleway" pitchFamily="2" charset="0"/>
              </a:rPr>
              <a:t>Let’s Empower Your Financial Journey and unlock new opportunities for growth- ON IT! TOGETHER!</a:t>
            </a:r>
            <a:endParaRPr lang="en-US" sz="1800" dirty="0">
              <a:latin typeface="Raleway" pitchFamily="2" charset="0"/>
            </a:endParaRPr>
          </a:p>
        </p:txBody>
      </p:sp>
      <p:pic>
        <p:nvPicPr>
          <p:cNvPr id="1028" name="Picture 4" descr="Gold Contact Icons Stock Photos and Pictures - 16,317 Images | Shutterstock">
            <a:extLst>
              <a:ext uri="{FF2B5EF4-FFF2-40B4-BE49-F238E27FC236}">
                <a16:creationId xmlns:a16="http://schemas.microsoft.com/office/drawing/2014/main" id="{012A54A2-3944-9A49-91BE-32D0B884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3" t="22223" r="26751" b="53809"/>
          <a:stretch/>
        </p:blipFill>
        <p:spPr bwMode="auto">
          <a:xfrm>
            <a:off x="4394196" y="4737099"/>
            <a:ext cx="609601" cy="6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ld Contact Icons Stock Photos and Pictures - 16,317 Images | Shutterstock">
            <a:extLst>
              <a:ext uri="{FF2B5EF4-FFF2-40B4-BE49-F238E27FC236}">
                <a16:creationId xmlns:a16="http://schemas.microsoft.com/office/drawing/2014/main" id="{44BA119A-FEBA-FEFE-5129-FA6B4F3F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r="50000" b="76032"/>
          <a:stretch/>
        </p:blipFill>
        <p:spPr bwMode="auto">
          <a:xfrm>
            <a:off x="4394198" y="6625167"/>
            <a:ext cx="626534" cy="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d Contact Icons Stock Photos and Pictures - 16,317 Images | Shutterstock">
            <a:extLst>
              <a:ext uri="{FF2B5EF4-FFF2-40B4-BE49-F238E27FC236}">
                <a16:creationId xmlns:a16="http://schemas.microsoft.com/office/drawing/2014/main" id="{52FA4871-C555-DFD3-9E49-ECFBA6181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43" r="74615" b="8095"/>
          <a:stretch/>
        </p:blipFill>
        <p:spPr bwMode="auto">
          <a:xfrm>
            <a:off x="4394198" y="7279535"/>
            <a:ext cx="62865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ld Contact Icons Stock Photos and Pictures - 16,317 Images | Shutterstock">
            <a:extLst>
              <a:ext uri="{FF2B5EF4-FFF2-40B4-BE49-F238E27FC236}">
                <a16:creationId xmlns:a16="http://schemas.microsoft.com/office/drawing/2014/main" id="{C9DAD881-ED66-D2CF-8323-01DAE0C1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7913" r="25384" b="32222"/>
          <a:stretch/>
        </p:blipFill>
        <p:spPr bwMode="auto">
          <a:xfrm>
            <a:off x="4377264" y="5831099"/>
            <a:ext cx="609601" cy="5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FD413-134D-858A-8D49-5539381C581A}"/>
              </a:ext>
            </a:extLst>
          </p:cNvPr>
          <p:cNvSpPr txBox="1"/>
          <p:nvPr/>
        </p:nvSpPr>
        <p:spPr>
          <a:xfrm>
            <a:off x="5266266" y="4606528"/>
            <a:ext cx="73152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Raleway Bold" pitchFamily="34" charset="0"/>
              </a:rPr>
              <a:t>PQR Capital Advisors</a:t>
            </a:r>
            <a:br>
              <a:rPr lang="en-US" b="1" dirty="0">
                <a:solidFill>
                  <a:srgbClr val="CFCBBF"/>
                </a:solidFill>
                <a:latin typeface="Raleway Bold" pitchFamily="34" charset="0"/>
              </a:rPr>
            </a:br>
            <a:r>
              <a:rPr lang="en-US" sz="1600" dirty="0">
                <a:solidFill>
                  <a:srgbClr val="CFCBBF"/>
                </a:solidFill>
                <a:latin typeface="Prata" panose="020B0604020202020204" charset="0"/>
              </a:rPr>
              <a:t>13B Charles Street, Canary Wharf, London</a:t>
            </a:r>
            <a:br>
              <a:rPr lang="en-US" sz="1600" dirty="0">
                <a:solidFill>
                  <a:srgbClr val="CFCBBF"/>
                </a:solidFill>
                <a:latin typeface="Prata" panose="020B0604020202020204" charset="0"/>
              </a:rPr>
            </a:br>
            <a:r>
              <a:rPr lang="en-US" sz="1600" dirty="0">
                <a:solidFill>
                  <a:srgbClr val="CFCBBF"/>
                </a:solidFill>
                <a:latin typeface="Prata" panose="020B0604020202020204" charset="0"/>
              </a:rPr>
              <a:t>United Kingdom  NE7 3G5</a:t>
            </a:r>
            <a:br>
              <a:rPr lang="en-US" b="1" dirty="0">
                <a:solidFill>
                  <a:srgbClr val="CFCBBF"/>
                </a:solidFill>
                <a:latin typeface="Raleway Bold" pitchFamily="34" charset="0"/>
              </a:rPr>
            </a:br>
            <a:r>
              <a:rPr lang="en-US" sz="1600" dirty="0">
                <a:solidFill>
                  <a:srgbClr val="CFCBBF"/>
                </a:solidFill>
                <a:latin typeface="Prata" panose="020B0604020202020204" charset="0"/>
              </a:rPr>
              <a:t>+44 7612 1276 /77/78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600" b="1" dirty="0">
              <a:solidFill>
                <a:srgbClr val="CFCBBF"/>
              </a:solidFill>
              <a:latin typeface="Prata" panose="020B06040202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0"/>
                <a:hlinkClick r:id="rId4"/>
              </a:rPr>
              <a:t>Invest@investventbank.com</a:t>
            </a:r>
            <a:endParaRPr lang="en-US" sz="1600" dirty="0">
              <a:solidFill>
                <a:srgbClr val="CFCBBF"/>
              </a:solidFill>
              <a:latin typeface="Prata" panose="020B06040202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600" dirty="0">
              <a:solidFill>
                <a:srgbClr val="CFCBBF"/>
              </a:solidFill>
              <a:latin typeface="Prata" panose="020B06040202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0"/>
              </a:rPr>
              <a:t>www.investmentbank.com</a:t>
            </a:r>
            <a:endParaRPr lang="en-US" dirty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795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9566"/>
            <a:ext cx="8189952" cy="114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E-commerce Sector Expertise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18808"/>
            <a:ext cx="4196358" cy="3348792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328405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88544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has a deep understanding of the evolving e-commerce landscape and the unique challenges faced by online retailers. It is usually first to release solutions in the E-commerce market based on this knowledge.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152675"/>
            <a:ext cx="4196358" cy="3348792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378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Industry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5819" y="47000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 first leverages its expertise to provide tailored solutions that address the specific needs of each client, Then based on these models, develops solutions for universal commercial use.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173616"/>
            <a:ext cx="4196358" cy="3348792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404243"/>
            <a:ext cx="3026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7066" y="498920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maintains strong partnerships with industry leaders, ensuring access to the latest technologies and trends.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9F9DD-80F7-1597-B39F-356E8FD53A14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151" y="301707"/>
            <a:ext cx="5737516" cy="60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             Key Employees and Shareholders</a:t>
            </a:r>
            <a:endParaRPr lang="en-US" sz="4400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A4FF8CC-7AFA-DDB8-7A15-7D30DDCCB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840183"/>
              </p:ext>
            </p:extLst>
          </p:nvPr>
        </p:nvGraphicFramePr>
        <p:xfrm>
          <a:off x="443151" y="909638"/>
          <a:ext cx="2486858" cy="2087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1"/>
          <p:cNvSpPr/>
          <p:nvPr/>
        </p:nvSpPr>
        <p:spPr>
          <a:xfrm>
            <a:off x="443151" y="2858095"/>
            <a:ext cx="2272308" cy="410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\                                 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43151" y="3329583"/>
            <a:ext cx="4454723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43151" y="4216122"/>
            <a:ext cx="445472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EC73555-195D-136E-4495-D9F8825FE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6343"/>
              </p:ext>
            </p:extLst>
          </p:nvPr>
        </p:nvGraphicFramePr>
        <p:xfrm>
          <a:off x="3958223" y="789146"/>
          <a:ext cx="2486858" cy="235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 4"/>
          <p:cNvSpPr/>
          <p:nvPr/>
        </p:nvSpPr>
        <p:spPr>
          <a:xfrm>
            <a:off x="5087779" y="2858095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087779" y="3329583"/>
            <a:ext cx="4454723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7E38E25-B158-09ED-6E3C-C00F6B937A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103294"/>
              </p:ext>
            </p:extLst>
          </p:nvPr>
        </p:nvGraphicFramePr>
        <p:xfrm>
          <a:off x="10716339" y="909639"/>
          <a:ext cx="2486858" cy="2087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Text 6"/>
          <p:cNvSpPr/>
          <p:nvPr/>
        </p:nvSpPr>
        <p:spPr>
          <a:xfrm>
            <a:off x="9732407" y="2858095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9732407" y="3329583"/>
            <a:ext cx="4454723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276A079-CE47-3BD1-F8A9-4C57ED234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05227"/>
              </p:ext>
            </p:extLst>
          </p:nvPr>
        </p:nvGraphicFramePr>
        <p:xfrm>
          <a:off x="7473295" y="862074"/>
          <a:ext cx="2486858" cy="225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4" name="Text 8"/>
          <p:cNvSpPr/>
          <p:nvPr/>
        </p:nvSpPr>
        <p:spPr>
          <a:xfrm>
            <a:off x="5841279" y="6405025"/>
            <a:ext cx="1582817" cy="395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897874" y="6981552"/>
            <a:ext cx="4454723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6" name="Text 10"/>
          <p:cNvSpPr/>
          <p:nvPr/>
        </p:nvSpPr>
        <p:spPr>
          <a:xfrm>
            <a:off x="443151" y="7512963"/>
            <a:ext cx="1374409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47236-FC40-E59B-9C2A-C9839DF9D233}"/>
              </a:ext>
            </a:extLst>
          </p:cNvPr>
          <p:cNvSpPr txBox="1"/>
          <p:nvPr/>
        </p:nvSpPr>
        <p:spPr>
          <a:xfrm>
            <a:off x="395105" y="2651165"/>
            <a:ext cx="2872025" cy="881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91574C-C9A5-3022-9E5F-7980378EA6BA}"/>
              </a:ext>
            </a:extLst>
          </p:cNvPr>
          <p:cNvSpPr txBox="1"/>
          <p:nvPr/>
        </p:nvSpPr>
        <p:spPr>
          <a:xfrm>
            <a:off x="3705594" y="2668210"/>
            <a:ext cx="2872025" cy="881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216ED-2D1B-BE95-10C4-43B71156467D}"/>
              </a:ext>
            </a:extLst>
          </p:cNvPr>
          <p:cNvSpPr txBox="1"/>
          <p:nvPr/>
        </p:nvSpPr>
        <p:spPr>
          <a:xfrm>
            <a:off x="7127255" y="2694104"/>
            <a:ext cx="2872025" cy="881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CB2D9B-7427-7D7D-AFD2-C35050E93BB8}"/>
              </a:ext>
            </a:extLst>
          </p:cNvPr>
          <p:cNvSpPr txBox="1"/>
          <p:nvPr/>
        </p:nvSpPr>
        <p:spPr>
          <a:xfrm>
            <a:off x="10523815" y="2654092"/>
            <a:ext cx="2872025" cy="881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D20B7-88A5-A744-9E92-716570BDC116}"/>
              </a:ext>
            </a:extLst>
          </p:cNvPr>
          <p:cNvSpPr txBox="1"/>
          <p:nvPr/>
        </p:nvSpPr>
        <p:spPr>
          <a:xfrm>
            <a:off x="395104" y="3527664"/>
            <a:ext cx="2872025" cy="33256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3D072-0058-6498-B6EC-19A3BB8A3EC5}"/>
              </a:ext>
            </a:extLst>
          </p:cNvPr>
          <p:cNvSpPr txBox="1"/>
          <p:nvPr/>
        </p:nvSpPr>
        <p:spPr>
          <a:xfrm>
            <a:off x="10523755" y="3535750"/>
            <a:ext cx="2872025" cy="33256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34D743-6D44-C2E6-6F6A-E433CD548B53}"/>
              </a:ext>
            </a:extLst>
          </p:cNvPr>
          <p:cNvSpPr txBox="1"/>
          <p:nvPr/>
        </p:nvSpPr>
        <p:spPr>
          <a:xfrm>
            <a:off x="7128515" y="3575762"/>
            <a:ext cx="2872025" cy="33256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FB10F-B416-6DFE-AE86-3D2CD7667825}"/>
              </a:ext>
            </a:extLst>
          </p:cNvPr>
          <p:cNvSpPr txBox="1"/>
          <p:nvPr/>
        </p:nvSpPr>
        <p:spPr>
          <a:xfrm>
            <a:off x="3696713" y="3535750"/>
            <a:ext cx="2872025" cy="332565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ACC1E-94A6-147A-0931-C3FB28B595E1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A7628-AE15-C9B4-7334-E6F9F084FD9A}"/>
              </a:ext>
            </a:extLst>
          </p:cNvPr>
          <p:cNvSpPr txBox="1"/>
          <p:nvPr/>
        </p:nvSpPr>
        <p:spPr>
          <a:xfrm>
            <a:off x="169334" y="185105"/>
            <a:ext cx="1947334" cy="38267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0395B-78AD-0B35-D442-AFB1962B54DD}"/>
              </a:ext>
            </a:extLst>
          </p:cNvPr>
          <p:cNvSpPr txBox="1"/>
          <p:nvPr/>
        </p:nvSpPr>
        <p:spPr>
          <a:xfrm>
            <a:off x="11349090" y="258080"/>
            <a:ext cx="314584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162" y="420436"/>
            <a:ext cx="8172464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Some of Rocking Tech’s Path-breaking Innovative Products for Online Retailers :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403" y="3005733"/>
            <a:ext cx="375642" cy="375642"/>
          </a:xfrm>
          <a:prstGeom prst="roundRect">
            <a:avLst>
              <a:gd name="adj" fmla="val 857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341715" y="3005733"/>
            <a:ext cx="3123009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OmniSend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1714" y="3482009"/>
            <a:ext cx="3123009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Listed as 2024’s best E-Comm tool to drive Sales.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</a:rPr>
              <a:t>First of its kind synchronized </a:t>
            </a:r>
            <a:r>
              <a:rPr lang="en-US" sz="1650" b="0" i="0" dirty="0">
                <a:solidFill>
                  <a:schemeClr val="bg1">
                    <a:lumMod val="75000"/>
                  </a:schemeClr>
                </a:solidFill>
                <a:effectLst/>
                <a:latin typeface="Raleway" pitchFamily="2" charset="0"/>
              </a:rPr>
              <a:t>automation platform for email, SMS, and web push. </a:t>
            </a:r>
            <a:endParaRPr lang="en-US" sz="1650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9394" y="3005733"/>
            <a:ext cx="375642" cy="375642"/>
          </a:xfrm>
          <a:prstGeom prst="roundRect">
            <a:avLst>
              <a:gd name="adj" fmla="val 857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269706" y="3005733"/>
            <a:ext cx="311205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Cin 7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9706" y="3469838"/>
            <a:ext cx="3123009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Winner of Digital Sales Award 2022, </a:t>
            </a:r>
            <a:r>
              <a:rPr lang="en-US" sz="1650" b="0" i="0" dirty="0">
                <a:solidFill>
                  <a:schemeClr val="bg1">
                    <a:lumMod val="75000"/>
                  </a:schemeClr>
                </a:solidFill>
                <a:effectLst/>
                <a:latin typeface="Raleway" pitchFamily="2" charset="0"/>
              </a:rPr>
              <a:t>It’s a tool suite </a:t>
            </a:r>
            <a:r>
              <a:rPr lang="en-US" sz="1650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for </a:t>
            </a:r>
            <a:r>
              <a:rPr lang="en-US" sz="1650" b="0" i="0" dirty="0">
                <a:solidFill>
                  <a:schemeClr val="bg1">
                    <a:lumMod val="75000"/>
                  </a:schemeClr>
                </a:solidFill>
                <a:effectLst/>
                <a:latin typeface="Raleway" pitchFamily="2" charset="0"/>
              </a:rPr>
              <a:t>optimizing inventory management, manufacturing, and purchasing</a:t>
            </a:r>
            <a:endParaRPr lang="en-US" sz="1650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1403" y="5978247"/>
            <a:ext cx="375642" cy="375642"/>
          </a:xfrm>
          <a:prstGeom prst="roundRect">
            <a:avLst>
              <a:gd name="adj" fmla="val 857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341715" y="5978247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</a:rPr>
              <a:t>Qlik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41715" y="6442353"/>
            <a:ext cx="7050881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IN" sz="1650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Rocking Tech’s Trophy Solution, </a:t>
            </a:r>
            <a:r>
              <a:rPr lang="en-IN" sz="1650" b="0" i="0" dirty="0">
                <a:solidFill>
                  <a:schemeClr val="bg1">
                    <a:lumMod val="75000"/>
                  </a:schemeClr>
                </a:solidFill>
                <a:effectLst/>
                <a:latin typeface="Raleway" pitchFamily="2" charset="0"/>
              </a:rPr>
              <a:t>an intelligent alerting </a:t>
            </a:r>
            <a:r>
              <a:rPr lang="en-US" sz="1650" b="0" i="0" dirty="0">
                <a:solidFill>
                  <a:schemeClr val="bg1">
                    <a:lumMod val="75000"/>
                  </a:schemeClr>
                </a:solidFill>
                <a:effectLst/>
                <a:latin typeface="Raleway" pitchFamily="2" charset="0"/>
              </a:rPr>
              <a:t>data analytics and business intelligence platform that supports both cloud and on-premises deployment.</a:t>
            </a:r>
            <a:endParaRPr lang="en-US" sz="1650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10506-15FF-59C4-BEE1-38493E59AF94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648"/>
            <a:ext cx="5935742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Global Customer Base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630085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2403158"/>
            <a:ext cx="279308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Retention Rates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59473" y="2880717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boasts high customer retention rates, demonstrating its commitment to providing exceptional service and value.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016" y="163008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016" y="2403158"/>
            <a:ext cx="277510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Positive Testimonials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016" y="2880717"/>
            <a:ext cx="3633311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 has received numerous positive testimonials from satisfied customers, highlighting the impact of its solutions.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310188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9473" y="60832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Relationships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59473" y="6560820"/>
            <a:ext cx="3633311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fosters strong, long-term relationships with its clients, building trust and mutual success.</a:t>
            </a:r>
            <a:endParaRPr lang="en-US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79391-9E76-CE25-656F-F15B71863EAE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International Market Expansion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3283"/>
            <a:ext cx="30480" cy="508063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83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84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279344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8009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has successfully expanded its operations into key international markets, demonstrating its global reach and ambition.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1749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477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16053" y="456259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4924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 has established a strong presence in Europe, Asia, and South America, capturing new opportunities and growing its customer base.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48664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62467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862" y="633174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21839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Rocking Tech continues to explore new markets, aiming to become a truly global leader in the e-commerce solutions space.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C7521-6798-C7F3-C297-09ECA83579D7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790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Highlights: EBITDA Revenue and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775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$12M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949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EBITDA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39966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 2024, Rocking Tech generated an impressive EBITDA revenue of $12 million, showcasing its strong financial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91775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949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Annual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5439966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company has consistently grown its revenue at a CAGR of 15% per annum since its inception five years ago.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9C50B-6AC6-7F92-39CF-698F83BDC1BF}"/>
              </a:ext>
            </a:extLst>
          </p:cNvPr>
          <p:cNvSpPr txBox="1"/>
          <p:nvPr/>
        </p:nvSpPr>
        <p:spPr>
          <a:xfrm>
            <a:off x="169333" y="7721600"/>
            <a:ext cx="14325599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1924</Words>
  <Application>Microsoft Office PowerPoint</Application>
  <PresentationFormat>Custom</PresentationFormat>
  <Paragraphs>523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Raleway</vt:lpstr>
      <vt:lpstr>Raleway Bold</vt:lpstr>
      <vt:lpstr>Prata</vt:lpstr>
      <vt:lpstr>Wingdings</vt:lpstr>
      <vt:lpstr>Arial Black</vt:lpstr>
      <vt:lpstr>Perpetua</vt:lpstr>
      <vt:lpstr>__fkGroteskNeue_598ab8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yana mir</cp:lastModifiedBy>
  <cp:revision>28</cp:revision>
  <dcterms:created xsi:type="dcterms:W3CDTF">2024-12-30T09:58:45Z</dcterms:created>
  <dcterms:modified xsi:type="dcterms:W3CDTF">2025-01-03T13:51:47Z</dcterms:modified>
</cp:coreProperties>
</file>